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tamaran Bold" pitchFamily="2" charset="77"/>
      <p:regular r:id="rId24"/>
      <p:bold r:id="rId25"/>
    </p:embeddedFont>
    <p:embeddedFont>
      <p:font typeface="Catamaran Medium" pitchFamily="2" charset="77"/>
      <p:regular r:id="rId26"/>
    </p:embeddedFont>
    <p:embeddedFont>
      <p:font typeface="Fredoka" panose="02000000000000000000" pitchFamily="2" charset="77"/>
      <p:regular r:id="rId27"/>
    </p:embeddedFont>
    <p:embeddedFont>
      <p:font typeface="Noto Serif" panose="02020600060500020200" pitchFamily="18" charset="0"/>
      <p:regular r:id="rId28"/>
    </p:embeddedFont>
    <p:embeddedFont>
      <p:font typeface="Noto Serif Bold" panose="02020800060500020200" pitchFamily="18"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626" autoAdjust="0"/>
  </p:normalViewPr>
  <p:slideViewPr>
    <p:cSldViewPr>
      <p:cViewPr>
        <p:scale>
          <a:sx n="60" d="100"/>
          <a:sy n="60" d="100"/>
        </p:scale>
        <p:origin x="1504"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The Children’s Place cohesive brand image</a:t>
            </a:r>
          </a:p>
          <a:p>
            <a:r>
              <a:rPr lang="en-US"/>
              <a:t> Cat &amp; Jack playful styles that follow the latest trends</a:t>
            </a:r>
          </a:p>
          <a:p>
            <a:r>
              <a:rPr lang="en-US"/>
              <a:t>babyGap / GapKids styles are more contemporary and minimalistic</a:t>
            </a:r>
          </a:p>
          <a:p>
            <a:r>
              <a:rPr lang="en-US"/>
              <a:t>CrewCuts by J Crew already implementing age-up strategy</a:t>
            </a:r>
          </a:p>
          <a:p>
            <a:endParaRPr lang="en-US"/>
          </a:p>
          <a:p>
            <a:r>
              <a:rPr lang="en-US"/>
              <a:t>Existing wholesale partnerships notes:</a:t>
            </a:r>
          </a:p>
          <a:p>
            <a:r>
              <a:rPr lang="en-US"/>
              <a:t>These partners all have their own private label kids collections in addition to selling carters merchandise.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Growing up often brings a desire for individuality. We plan to create a section for kids to shop independently, showcasing Little Planet merchandise in a unique way, with space for accessories.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jpe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jpeg"/><Relationship Id="rId27"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5.png"/><Relationship Id="rId7" Type="http://schemas.openxmlformats.org/officeDocument/2006/relationships/image" Target="../media/image22.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nytimes.com/2022/11/22/opinion/influencers-moms-parenting.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svg"/><Relationship Id="rId7" Type="http://schemas.openxmlformats.org/officeDocument/2006/relationships/image" Target="../media/image30.svg"/><Relationship Id="rId12"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jpeg"/><Relationship Id="rId5" Type="http://schemas.openxmlformats.org/officeDocument/2006/relationships/image" Target="../media/image5.svg"/><Relationship Id="rId10" Type="http://schemas.openxmlformats.org/officeDocument/2006/relationships/image" Target="../media/image31.jpeg"/><Relationship Id="rId4" Type="http://schemas.openxmlformats.org/officeDocument/2006/relationships/image" Target="../media/image4.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rot="1449302">
            <a:off x="-1901258" y="-1470936"/>
            <a:ext cx="4442019" cy="4753133"/>
          </a:xfrm>
          <a:custGeom>
            <a:avLst/>
            <a:gdLst/>
            <a:ahLst/>
            <a:cxnLst/>
            <a:rect l="l" t="t" r="r" b="b"/>
            <a:pathLst>
              <a:path w="4442019" h="4753133">
                <a:moveTo>
                  <a:pt x="0" y="0"/>
                </a:moveTo>
                <a:lnTo>
                  <a:pt x="4442019" y="0"/>
                </a:lnTo>
                <a:lnTo>
                  <a:pt x="4442019" y="4753133"/>
                </a:lnTo>
                <a:lnTo>
                  <a:pt x="0" y="475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3" name="Group 3"/>
          <p:cNvGrpSpPr>
            <a:grpSpLocks noChangeAspect="1"/>
          </p:cNvGrpSpPr>
          <p:nvPr/>
        </p:nvGrpSpPr>
        <p:grpSpPr>
          <a:xfrm>
            <a:off x="10368734" y="867715"/>
            <a:ext cx="7166550" cy="7166550"/>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t="-3869" b="-3869"/>
              </a:stretch>
            </a:blipFill>
          </p:spPr>
          <p:txBody>
            <a:bodyPr/>
            <a:lstStyle/>
            <a:p>
              <a:endParaRPr lang="en-US"/>
            </a:p>
          </p:txBody>
        </p:sp>
      </p:grpSp>
      <p:sp>
        <p:nvSpPr>
          <p:cNvPr id="5" name="Freeform 5"/>
          <p:cNvSpPr/>
          <p:nvPr/>
        </p:nvSpPr>
        <p:spPr>
          <a:xfrm rot="849221">
            <a:off x="13831154" y="7834892"/>
            <a:ext cx="6354480" cy="4209843"/>
          </a:xfrm>
          <a:custGeom>
            <a:avLst/>
            <a:gdLst/>
            <a:ahLst/>
            <a:cxnLst/>
            <a:rect l="l" t="t" r="r" b="b"/>
            <a:pathLst>
              <a:path w="6354480" h="4209843">
                <a:moveTo>
                  <a:pt x="0" y="0"/>
                </a:moveTo>
                <a:lnTo>
                  <a:pt x="6354481" y="0"/>
                </a:lnTo>
                <a:lnTo>
                  <a:pt x="6354481" y="4209843"/>
                </a:lnTo>
                <a:lnTo>
                  <a:pt x="0" y="4209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295041" y="2908705"/>
            <a:ext cx="7848959" cy="2816098"/>
          </a:xfrm>
          <a:prstGeom prst="rect">
            <a:avLst/>
          </a:prstGeom>
        </p:spPr>
        <p:txBody>
          <a:bodyPr lIns="0" tIns="0" rIns="0" bIns="0" rtlCol="0" anchor="t">
            <a:spAutoFit/>
          </a:bodyPr>
          <a:lstStyle/>
          <a:p>
            <a:pPr algn="ctr">
              <a:lnSpc>
                <a:spcPts val="10963"/>
              </a:lnSpc>
            </a:pPr>
            <a:r>
              <a:rPr lang="en-US" sz="10151">
                <a:solidFill>
                  <a:srgbClr val="00A9E0"/>
                </a:solidFill>
                <a:latin typeface="Fredoka"/>
                <a:ea typeface="Fredoka"/>
                <a:cs typeface="Fredoka"/>
                <a:sym typeface="Fredoka"/>
              </a:rPr>
              <a:t>Carter’s </a:t>
            </a:r>
          </a:p>
          <a:p>
            <a:pPr algn="ctr">
              <a:lnSpc>
                <a:spcPts val="10963"/>
              </a:lnSpc>
            </a:pPr>
            <a:r>
              <a:rPr lang="en-US" sz="10151">
                <a:solidFill>
                  <a:srgbClr val="00A9E0"/>
                </a:solidFill>
                <a:latin typeface="Fredoka"/>
                <a:ea typeface="Fredoka"/>
                <a:cs typeface="Fredoka"/>
                <a:sym typeface="Fredoka"/>
              </a:rPr>
              <a:t>Growing Up </a:t>
            </a:r>
          </a:p>
        </p:txBody>
      </p:sp>
      <p:sp>
        <p:nvSpPr>
          <p:cNvPr id="7" name="TextBox 7"/>
          <p:cNvSpPr txBox="1"/>
          <p:nvPr/>
        </p:nvSpPr>
        <p:spPr>
          <a:xfrm>
            <a:off x="1302334" y="6022059"/>
            <a:ext cx="7256220" cy="1099820"/>
          </a:xfrm>
          <a:prstGeom prst="rect">
            <a:avLst/>
          </a:prstGeom>
        </p:spPr>
        <p:txBody>
          <a:bodyPr lIns="0" tIns="0" rIns="0" bIns="0" rtlCol="0" anchor="t">
            <a:spAutoFit/>
          </a:bodyPr>
          <a:lstStyle/>
          <a:p>
            <a:pPr algn="ctr">
              <a:lnSpc>
                <a:spcPts val="4480"/>
              </a:lnSpc>
            </a:pPr>
            <a:r>
              <a:rPr lang="en-US" sz="3200">
                <a:solidFill>
                  <a:srgbClr val="6EB8E1"/>
                </a:solidFill>
                <a:latin typeface="Noto Serif"/>
                <a:ea typeface="Noto Serif"/>
                <a:cs typeface="Noto Serif"/>
                <a:sym typeface="Noto Serif"/>
              </a:rPr>
              <a:t>Joy Navarro, Ben Schott, and Erica Bennett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609577" y="2348819"/>
            <a:ext cx="2070806" cy="2055275"/>
          </a:xfrm>
          <a:custGeom>
            <a:avLst/>
            <a:gdLst/>
            <a:ahLst/>
            <a:cxnLst/>
            <a:rect l="l" t="t" r="r" b="b"/>
            <a:pathLst>
              <a:path w="2070806" h="2055275">
                <a:moveTo>
                  <a:pt x="0" y="0"/>
                </a:moveTo>
                <a:lnTo>
                  <a:pt x="2070805" y="0"/>
                </a:lnTo>
                <a:lnTo>
                  <a:pt x="2070805" y="2055274"/>
                </a:lnTo>
                <a:lnTo>
                  <a:pt x="0" y="2055274"/>
                </a:lnTo>
                <a:lnTo>
                  <a:pt x="0" y="0"/>
                </a:lnTo>
                <a:close/>
              </a:path>
            </a:pathLst>
          </a:custGeom>
          <a:blipFill>
            <a:blip r:embed="rId2"/>
            <a:stretch>
              <a:fillRect/>
            </a:stretch>
          </a:blipFill>
        </p:spPr>
        <p:txBody>
          <a:bodyPr/>
          <a:lstStyle/>
          <a:p>
            <a:endParaRPr lang="en-US"/>
          </a:p>
        </p:txBody>
      </p:sp>
      <p:sp>
        <p:nvSpPr>
          <p:cNvPr id="3" name="Freeform 3"/>
          <p:cNvSpPr/>
          <p:nvPr/>
        </p:nvSpPr>
        <p:spPr>
          <a:xfrm>
            <a:off x="3977464" y="2302979"/>
            <a:ext cx="1907017" cy="2146954"/>
          </a:xfrm>
          <a:custGeom>
            <a:avLst/>
            <a:gdLst/>
            <a:ahLst/>
            <a:cxnLst/>
            <a:rect l="l" t="t" r="r" b="b"/>
            <a:pathLst>
              <a:path w="1907017" h="2146954">
                <a:moveTo>
                  <a:pt x="0" y="0"/>
                </a:moveTo>
                <a:lnTo>
                  <a:pt x="1907018" y="0"/>
                </a:lnTo>
                <a:lnTo>
                  <a:pt x="1907018" y="2146954"/>
                </a:lnTo>
                <a:lnTo>
                  <a:pt x="0" y="2146954"/>
                </a:lnTo>
                <a:lnTo>
                  <a:pt x="0" y="0"/>
                </a:lnTo>
                <a:close/>
              </a:path>
            </a:pathLst>
          </a:custGeom>
          <a:blipFill>
            <a:blip r:embed="rId3"/>
            <a:stretch>
              <a:fillRect t="-8557" b="-9874"/>
            </a:stretch>
          </a:blipFill>
        </p:spPr>
        <p:txBody>
          <a:bodyPr/>
          <a:lstStyle/>
          <a:p>
            <a:endParaRPr lang="en-US"/>
          </a:p>
        </p:txBody>
      </p:sp>
      <p:sp>
        <p:nvSpPr>
          <p:cNvPr id="4" name="Freeform 4"/>
          <p:cNvSpPr/>
          <p:nvPr/>
        </p:nvSpPr>
        <p:spPr>
          <a:xfrm>
            <a:off x="5848475" y="2270150"/>
            <a:ext cx="1629547" cy="2179783"/>
          </a:xfrm>
          <a:custGeom>
            <a:avLst/>
            <a:gdLst/>
            <a:ahLst/>
            <a:cxnLst/>
            <a:rect l="l" t="t" r="r" b="b"/>
            <a:pathLst>
              <a:path w="1629547" h="2179783">
                <a:moveTo>
                  <a:pt x="0" y="0"/>
                </a:moveTo>
                <a:lnTo>
                  <a:pt x="1629546" y="0"/>
                </a:lnTo>
                <a:lnTo>
                  <a:pt x="1629546" y="2179783"/>
                </a:lnTo>
                <a:lnTo>
                  <a:pt x="0" y="2179783"/>
                </a:lnTo>
                <a:lnTo>
                  <a:pt x="0" y="0"/>
                </a:lnTo>
                <a:close/>
              </a:path>
            </a:pathLst>
          </a:custGeom>
          <a:blipFill>
            <a:blip r:embed="rId4"/>
            <a:stretch>
              <a:fillRect/>
            </a:stretch>
          </a:blipFill>
        </p:spPr>
        <p:txBody>
          <a:bodyPr/>
          <a:lstStyle/>
          <a:p>
            <a:endParaRPr lang="en-US"/>
          </a:p>
        </p:txBody>
      </p:sp>
      <p:sp>
        <p:nvSpPr>
          <p:cNvPr id="5" name="Freeform 5"/>
          <p:cNvSpPr/>
          <p:nvPr/>
        </p:nvSpPr>
        <p:spPr>
          <a:xfrm>
            <a:off x="7418007" y="2296416"/>
            <a:ext cx="1507815" cy="2145439"/>
          </a:xfrm>
          <a:custGeom>
            <a:avLst/>
            <a:gdLst/>
            <a:ahLst/>
            <a:cxnLst/>
            <a:rect l="l" t="t" r="r" b="b"/>
            <a:pathLst>
              <a:path w="1507815" h="2145439">
                <a:moveTo>
                  <a:pt x="0" y="0"/>
                </a:moveTo>
                <a:lnTo>
                  <a:pt x="1507814" y="0"/>
                </a:lnTo>
                <a:lnTo>
                  <a:pt x="1507814" y="2145440"/>
                </a:lnTo>
                <a:lnTo>
                  <a:pt x="0" y="2145440"/>
                </a:lnTo>
                <a:lnTo>
                  <a:pt x="0" y="0"/>
                </a:lnTo>
                <a:close/>
              </a:path>
            </a:pathLst>
          </a:custGeom>
          <a:blipFill>
            <a:blip r:embed="rId5"/>
            <a:stretch>
              <a:fillRect r="-12735" b="-18846"/>
            </a:stretch>
          </a:blipFill>
        </p:spPr>
        <p:txBody>
          <a:bodyPr/>
          <a:lstStyle/>
          <a:p>
            <a:endParaRPr lang="en-US"/>
          </a:p>
        </p:txBody>
      </p:sp>
      <p:sp>
        <p:nvSpPr>
          <p:cNvPr id="6" name="Freeform 6"/>
          <p:cNvSpPr/>
          <p:nvPr/>
        </p:nvSpPr>
        <p:spPr>
          <a:xfrm>
            <a:off x="8935346" y="2330797"/>
            <a:ext cx="1330634" cy="2119136"/>
          </a:xfrm>
          <a:custGeom>
            <a:avLst/>
            <a:gdLst/>
            <a:ahLst/>
            <a:cxnLst/>
            <a:rect l="l" t="t" r="r" b="b"/>
            <a:pathLst>
              <a:path w="1330634" h="2119136">
                <a:moveTo>
                  <a:pt x="0" y="0"/>
                </a:moveTo>
                <a:lnTo>
                  <a:pt x="1330634" y="0"/>
                </a:lnTo>
                <a:lnTo>
                  <a:pt x="1330634" y="2119136"/>
                </a:lnTo>
                <a:lnTo>
                  <a:pt x="0" y="2119136"/>
                </a:lnTo>
                <a:lnTo>
                  <a:pt x="0" y="0"/>
                </a:lnTo>
                <a:close/>
              </a:path>
            </a:pathLst>
          </a:custGeom>
          <a:blipFill>
            <a:blip r:embed="rId6"/>
            <a:stretch>
              <a:fillRect l="-17466" r="-27393" b="-23394"/>
            </a:stretch>
          </a:blipFill>
        </p:spPr>
        <p:txBody>
          <a:bodyPr/>
          <a:lstStyle/>
          <a:p>
            <a:endParaRPr lang="en-US"/>
          </a:p>
        </p:txBody>
      </p:sp>
      <p:sp>
        <p:nvSpPr>
          <p:cNvPr id="7" name="Freeform 7"/>
          <p:cNvSpPr/>
          <p:nvPr/>
        </p:nvSpPr>
        <p:spPr>
          <a:xfrm>
            <a:off x="10405950" y="2330797"/>
            <a:ext cx="1305928" cy="2119136"/>
          </a:xfrm>
          <a:custGeom>
            <a:avLst/>
            <a:gdLst/>
            <a:ahLst/>
            <a:cxnLst/>
            <a:rect l="l" t="t" r="r" b="b"/>
            <a:pathLst>
              <a:path w="1305928" h="2119136">
                <a:moveTo>
                  <a:pt x="0" y="0"/>
                </a:moveTo>
                <a:lnTo>
                  <a:pt x="1305928" y="0"/>
                </a:lnTo>
                <a:lnTo>
                  <a:pt x="1305928" y="2119136"/>
                </a:lnTo>
                <a:lnTo>
                  <a:pt x="0" y="2119136"/>
                </a:lnTo>
                <a:lnTo>
                  <a:pt x="0" y="0"/>
                </a:lnTo>
                <a:close/>
              </a:path>
            </a:pathLst>
          </a:custGeom>
          <a:blipFill>
            <a:blip r:embed="rId7"/>
            <a:stretch>
              <a:fillRect l="-15777" r="-24745" b="-11090"/>
            </a:stretch>
          </a:blipFill>
        </p:spPr>
        <p:txBody>
          <a:bodyPr/>
          <a:lstStyle/>
          <a:p>
            <a:endParaRPr lang="en-US"/>
          </a:p>
        </p:txBody>
      </p:sp>
      <p:sp>
        <p:nvSpPr>
          <p:cNvPr id="8" name="Freeform 8"/>
          <p:cNvSpPr/>
          <p:nvPr/>
        </p:nvSpPr>
        <p:spPr>
          <a:xfrm>
            <a:off x="11721403" y="2322987"/>
            <a:ext cx="1619603" cy="2159471"/>
          </a:xfrm>
          <a:custGeom>
            <a:avLst/>
            <a:gdLst/>
            <a:ahLst/>
            <a:cxnLst/>
            <a:rect l="l" t="t" r="r" b="b"/>
            <a:pathLst>
              <a:path w="1619603" h="2159471">
                <a:moveTo>
                  <a:pt x="0" y="0"/>
                </a:moveTo>
                <a:lnTo>
                  <a:pt x="1619603" y="0"/>
                </a:lnTo>
                <a:lnTo>
                  <a:pt x="1619603" y="2159471"/>
                </a:lnTo>
                <a:lnTo>
                  <a:pt x="0" y="2159471"/>
                </a:lnTo>
                <a:lnTo>
                  <a:pt x="0" y="0"/>
                </a:lnTo>
                <a:close/>
              </a:path>
            </a:pathLst>
          </a:custGeom>
          <a:blipFill>
            <a:blip r:embed="rId8"/>
            <a:stretch>
              <a:fillRect/>
            </a:stretch>
          </a:blipFill>
        </p:spPr>
        <p:txBody>
          <a:bodyPr/>
          <a:lstStyle/>
          <a:p>
            <a:endParaRPr lang="en-US"/>
          </a:p>
        </p:txBody>
      </p:sp>
      <p:sp>
        <p:nvSpPr>
          <p:cNvPr id="9" name="Freeform 9"/>
          <p:cNvSpPr/>
          <p:nvPr/>
        </p:nvSpPr>
        <p:spPr>
          <a:xfrm>
            <a:off x="13246081" y="2296416"/>
            <a:ext cx="1629727" cy="2179783"/>
          </a:xfrm>
          <a:custGeom>
            <a:avLst/>
            <a:gdLst/>
            <a:ahLst/>
            <a:cxnLst/>
            <a:rect l="l" t="t" r="r" b="b"/>
            <a:pathLst>
              <a:path w="1629727" h="2179783">
                <a:moveTo>
                  <a:pt x="0" y="0"/>
                </a:moveTo>
                <a:lnTo>
                  <a:pt x="1629727" y="0"/>
                </a:lnTo>
                <a:lnTo>
                  <a:pt x="1629727" y="2179783"/>
                </a:lnTo>
                <a:lnTo>
                  <a:pt x="0" y="2179783"/>
                </a:lnTo>
                <a:lnTo>
                  <a:pt x="0" y="0"/>
                </a:lnTo>
                <a:close/>
              </a:path>
            </a:pathLst>
          </a:custGeom>
          <a:blipFill>
            <a:blip r:embed="rId9"/>
            <a:stretch>
              <a:fillRect l="-22413" t="-42255" r="-20288"/>
            </a:stretch>
          </a:blipFill>
        </p:spPr>
        <p:txBody>
          <a:bodyPr/>
          <a:lstStyle/>
          <a:p>
            <a:endParaRPr lang="en-US"/>
          </a:p>
        </p:txBody>
      </p:sp>
      <p:sp>
        <p:nvSpPr>
          <p:cNvPr id="10" name="Freeform 10"/>
          <p:cNvSpPr/>
          <p:nvPr/>
        </p:nvSpPr>
        <p:spPr>
          <a:xfrm>
            <a:off x="14888022" y="2296416"/>
            <a:ext cx="1450389" cy="2179783"/>
          </a:xfrm>
          <a:custGeom>
            <a:avLst/>
            <a:gdLst/>
            <a:ahLst/>
            <a:cxnLst/>
            <a:rect l="l" t="t" r="r" b="b"/>
            <a:pathLst>
              <a:path w="1450389" h="2179783">
                <a:moveTo>
                  <a:pt x="0" y="0"/>
                </a:moveTo>
                <a:lnTo>
                  <a:pt x="1450389" y="0"/>
                </a:lnTo>
                <a:lnTo>
                  <a:pt x="1450389" y="2179783"/>
                </a:lnTo>
                <a:lnTo>
                  <a:pt x="0" y="2179783"/>
                </a:lnTo>
                <a:lnTo>
                  <a:pt x="0" y="0"/>
                </a:lnTo>
                <a:close/>
              </a:path>
            </a:pathLst>
          </a:custGeom>
          <a:blipFill>
            <a:blip r:embed="rId10"/>
            <a:stretch>
              <a:fillRect l="-14617" r="-24976" b="-23844"/>
            </a:stretch>
          </a:blipFill>
        </p:spPr>
        <p:txBody>
          <a:bodyPr/>
          <a:lstStyle/>
          <a:p>
            <a:endParaRPr lang="en-US"/>
          </a:p>
        </p:txBody>
      </p:sp>
      <p:sp>
        <p:nvSpPr>
          <p:cNvPr id="11" name="Freeform 11"/>
          <p:cNvSpPr/>
          <p:nvPr/>
        </p:nvSpPr>
        <p:spPr>
          <a:xfrm>
            <a:off x="2586822" y="2330797"/>
            <a:ext cx="1419273" cy="2103226"/>
          </a:xfrm>
          <a:custGeom>
            <a:avLst/>
            <a:gdLst/>
            <a:ahLst/>
            <a:cxnLst/>
            <a:rect l="l" t="t" r="r" b="b"/>
            <a:pathLst>
              <a:path w="1419273" h="2103226">
                <a:moveTo>
                  <a:pt x="0" y="0"/>
                </a:moveTo>
                <a:lnTo>
                  <a:pt x="1419273" y="0"/>
                </a:lnTo>
                <a:lnTo>
                  <a:pt x="1419273" y="2103226"/>
                </a:lnTo>
                <a:lnTo>
                  <a:pt x="0" y="2103226"/>
                </a:lnTo>
                <a:lnTo>
                  <a:pt x="0" y="0"/>
                </a:lnTo>
                <a:close/>
              </a:path>
            </a:pathLst>
          </a:custGeom>
          <a:blipFill>
            <a:blip r:embed="rId11"/>
            <a:stretch>
              <a:fillRect l="-14027" t="-4980" r="-10430"/>
            </a:stretch>
          </a:blipFill>
        </p:spPr>
        <p:txBody>
          <a:bodyPr/>
          <a:lstStyle/>
          <a:p>
            <a:endParaRPr lang="en-US"/>
          </a:p>
        </p:txBody>
      </p:sp>
      <p:sp>
        <p:nvSpPr>
          <p:cNvPr id="12" name="Freeform 12"/>
          <p:cNvSpPr/>
          <p:nvPr/>
        </p:nvSpPr>
        <p:spPr>
          <a:xfrm>
            <a:off x="16347936" y="2253240"/>
            <a:ext cx="1073255" cy="2229218"/>
          </a:xfrm>
          <a:custGeom>
            <a:avLst/>
            <a:gdLst/>
            <a:ahLst/>
            <a:cxnLst/>
            <a:rect l="l" t="t" r="r" b="b"/>
            <a:pathLst>
              <a:path w="1073255" h="2229218">
                <a:moveTo>
                  <a:pt x="0" y="0"/>
                </a:moveTo>
                <a:lnTo>
                  <a:pt x="1073255" y="0"/>
                </a:lnTo>
                <a:lnTo>
                  <a:pt x="1073255" y="2229218"/>
                </a:lnTo>
                <a:lnTo>
                  <a:pt x="0" y="2229218"/>
                </a:lnTo>
                <a:lnTo>
                  <a:pt x="0" y="0"/>
                </a:lnTo>
                <a:close/>
              </a:path>
            </a:pathLst>
          </a:custGeom>
          <a:blipFill>
            <a:blip r:embed="rId12"/>
            <a:stretch>
              <a:fillRect l="-38706" t="-5897" r="-14798" b="-5029"/>
            </a:stretch>
          </a:blipFill>
        </p:spPr>
        <p:txBody>
          <a:bodyPr/>
          <a:lstStyle/>
          <a:p>
            <a:endParaRPr lang="en-US"/>
          </a:p>
        </p:txBody>
      </p:sp>
      <p:sp>
        <p:nvSpPr>
          <p:cNvPr id="13" name="Freeform 13"/>
          <p:cNvSpPr/>
          <p:nvPr/>
        </p:nvSpPr>
        <p:spPr>
          <a:xfrm>
            <a:off x="484311" y="5209258"/>
            <a:ext cx="1685153" cy="1967615"/>
          </a:xfrm>
          <a:custGeom>
            <a:avLst/>
            <a:gdLst/>
            <a:ahLst/>
            <a:cxnLst/>
            <a:rect l="l" t="t" r="r" b="b"/>
            <a:pathLst>
              <a:path w="1685153" h="1967615">
                <a:moveTo>
                  <a:pt x="0" y="0"/>
                </a:moveTo>
                <a:lnTo>
                  <a:pt x="1685153" y="0"/>
                </a:lnTo>
                <a:lnTo>
                  <a:pt x="1685153" y="1967615"/>
                </a:lnTo>
                <a:lnTo>
                  <a:pt x="0" y="1967615"/>
                </a:lnTo>
                <a:lnTo>
                  <a:pt x="0" y="0"/>
                </a:lnTo>
                <a:close/>
              </a:path>
            </a:pathLst>
          </a:custGeom>
          <a:blipFill>
            <a:blip r:embed="rId13"/>
            <a:stretch>
              <a:fillRect l="-8248" r="-14659"/>
            </a:stretch>
          </a:blipFill>
        </p:spPr>
        <p:txBody>
          <a:bodyPr/>
          <a:lstStyle/>
          <a:p>
            <a:endParaRPr lang="en-US"/>
          </a:p>
        </p:txBody>
      </p:sp>
      <p:sp>
        <p:nvSpPr>
          <p:cNvPr id="14" name="Freeform 14"/>
          <p:cNvSpPr/>
          <p:nvPr/>
        </p:nvSpPr>
        <p:spPr>
          <a:xfrm>
            <a:off x="2169464" y="5182610"/>
            <a:ext cx="1047742" cy="2020912"/>
          </a:xfrm>
          <a:custGeom>
            <a:avLst/>
            <a:gdLst/>
            <a:ahLst/>
            <a:cxnLst/>
            <a:rect l="l" t="t" r="r" b="b"/>
            <a:pathLst>
              <a:path w="1047742" h="2020912">
                <a:moveTo>
                  <a:pt x="0" y="0"/>
                </a:moveTo>
                <a:lnTo>
                  <a:pt x="1047743" y="0"/>
                </a:lnTo>
                <a:lnTo>
                  <a:pt x="1047743" y="2020911"/>
                </a:lnTo>
                <a:lnTo>
                  <a:pt x="0" y="2020911"/>
                </a:lnTo>
                <a:lnTo>
                  <a:pt x="0" y="0"/>
                </a:lnTo>
                <a:close/>
              </a:path>
            </a:pathLst>
          </a:custGeom>
          <a:blipFill>
            <a:blip r:embed="rId14"/>
            <a:stretch>
              <a:fillRect t="-110" b="-8465"/>
            </a:stretch>
          </a:blipFill>
        </p:spPr>
        <p:txBody>
          <a:bodyPr/>
          <a:lstStyle/>
          <a:p>
            <a:endParaRPr lang="en-US"/>
          </a:p>
        </p:txBody>
      </p:sp>
      <p:sp>
        <p:nvSpPr>
          <p:cNvPr id="15" name="Freeform 15"/>
          <p:cNvSpPr/>
          <p:nvPr/>
        </p:nvSpPr>
        <p:spPr>
          <a:xfrm>
            <a:off x="3193007" y="5211496"/>
            <a:ext cx="1165884" cy="1961264"/>
          </a:xfrm>
          <a:custGeom>
            <a:avLst/>
            <a:gdLst/>
            <a:ahLst/>
            <a:cxnLst/>
            <a:rect l="l" t="t" r="r" b="b"/>
            <a:pathLst>
              <a:path w="1165884" h="1961264">
                <a:moveTo>
                  <a:pt x="0" y="0"/>
                </a:moveTo>
                <a:lnTo>
                  <a:pt x="1165883" y="0"/>
                </a:lnTo>
                <a:lnTo>
                  <a:pt x="1165883" y="1961265"/>
                </a:lnTo>
                <a:lnTo>
                  <a:pt x="0" y="1961265"/>
                </a:lnTo>
                <a:lnTo>
                  <a:pt x="0" y="0"/>
                </a:lnTo>
                <a:close/>
              </a:path>
            </a:pathLst>
          </a:custGeom>
          <a:blipFill>
            <a:blip r:embed="rId15"/>
            <a:stretch>
              <a:fillRect t="-26601" r="-14089" b="-6876"/>
            </a:stretch>
          </a:blipFill>
        </p:spPr>
        <p:txBody>
          <a:bodyPr/>
          <a:lstStyle/>
          <a:p>
            <a:endParaRPr lang="en-US"/>
          </a:p>
        </p:txBody>
      </p:sp>
      <p:sp>
        <p:nvSpPr>
          <p:cNvPr id="16" name="Freeform 16"/>
          <p:cNvSpPr/>
          <p:nvPr/>
        </p:nvSpPr>
        <p:spPr>
          <a:xfrm>
            <a:off x="4286211" y="5211496"/>
            <a:ext cx="1463799" cy="1961264"/>
          </a:xfrm>
          <a:custGeom>
            <a:avLst/>
            <a:gdLst/>
            <a:ahLst/>
            <a:cxnLst/>
            <a:rect l="l" t="t" r="r" b="b"/>
            <a:pathLst>
              <a:path w="1463799" h="1961264">
                <a:moveTo>
                  <a:pt x="0" y="0"/>
                </a:moveTo>
                <a:lnTo>
                  <a:pt x="1463799" y="0"/>
                </a:lnTo>
                <a:lnTo>
                  <a:pt x="1463799" y="1961265"/>
                </a:lnTo>
                <a:lnTo>
                  <a:pt x="0" y="1961265"/>
                </a:lnTo>
                <a:lnTo>
                  <a:pt x="0" y="0"/>
                </a:lnTo>
                <a:close/>
              </a:path>
            </a:pathLst>
          </a:custGeom>
          <a:blipFill>
            <a:blip r:embed="rId16"/>
            <a:stretch>
              <a:fillRect t="-28145" r="-5017"/>
            </a:stretch>
          </a:blipFill>
        </p:spPr>
        <p:txBody>
          <a:bodyPr/>
          <a:lstStyle/>
          <a:p>
            <a:endParaRPr lang="en-US"/>
          </a:p>
        </p:txBody>
      </p:sp>
      <p:sp>
        <p:nvSpPr>
          <p:cNvPr id="17" name="Freeform 17"/>
          <p:cNvSpPr/>
          <p:nvPr/>
        </p:nvSpPr>
        <p:spPr>
          <a:xfrm>
            <a:off x="5653430" y="5208231"/>
            <a:ext cx="1177446" cy="1967795"/>
          </a:xfrm>
          <a:custGeom>
            <a:avLst/>
            <a:gdLst/>
            <a:ahLst/>
            <a:cxnLst/>
            <a:rect l="l" t="t" r="r" b="b"/>
            <a:pathLst>
              <a:path w="1177446" h="1967795">
                <a:moveTo>
                  <a:pt x="0" y="0"/>
                </a:moveTo>
                <a:lnTo>
                  <a:pt x="1177446" y="0"/>
                </a:lnTo>
                <a:lnTo>
                  <a:pt x="1177446" y="1967795"/>
                </a:lnTo>
                <a:lnTo>
                  <a:pt x="0" y="1967795"/>
                </a:lnTo>
                <a:lnTo>
                  <a:pt x="0" y="0"/>
                </a:lnTo>
                <a:close/>
              </a:path>
            </a:pathLst>
          </a:custGeom>
          <a:blipFill>
            <a:blip r:embed="rId17"/>
            <a:stretch>
              <a:fillRect l="-45574" t="-59279" r="-68890" b="-11823"/>
            </a:stretch>
          </a:blipFill>
        </p:spPr>
        <p:txBody>
          <a:bodyPr/>
          <a:lstStyle/>
          <a:p>
            <a:endParaRPr lang="en-US"/>
          </a:p>
        </p:txBody>
      </p:sp>
      <p:sp>
        <p:nvSpPr>
          <p:cNvPr id="18" name="Freeform 18"/>
          <p:cNvSpPr/>
          <p:nvPr/>
        </p:nvSpPr>
        <p:spPr>
          <a:xfrm>
            <a:off x="6809599" y="5194847"/>
            <a:ext cx="1451355" cy="1994563"/>
          </a:xfrm>
          <a:custGeom>
            <a:avLst/>
            <a:gdLst/>
            <a:ahLst/>
            <a:cxnLst/>
            <a:rect l="l" t="t" r="r" b="b"/>
            <a:pathLst>
              <a:path w="1451355" h="1994563">
                <a:moveTo>
                  <a:pt x="0" y="0"/>
                </a:moveTo>
                <a:lnTo>
                  <a:pt x="1451355" y="0"/>
                </a:lnTo>
                <a:lnTo>
                  <a:pt x="1451355" y="1994563"/>
                </a:lnTo>
                <a:lnTo>
                  <a:pt x="0" y="1994563"/>
                </a:lnTo>
                <a:lnTo>
                  <a:pt x="0" y="0"/>
                </a:lnTo>
                <a:close/>
              </a:path>
            </a:pathLst>
          </a:custGeom>
          <a:blipFill>
            <a:blip r:embed="rId18"/>
            <a:stretch>
              <a:fillRect l="-15258" t="-34621" r="-39185" b="-15149"/>
            </a:stretch>
          </a:blipFill>
        </p:spPr>
        <p:txBody>
          <a:bodyPr/>
          <a:lstStyle/>
          <a:p>
            <a:endParaRPr lang="en-US"/>
          </a:p>
        </p:txBody>
      </p:sp>
      <p:sp>
        <p:nvSpPr>
          <p:cNvPr id="19" name="Freeform 19"/>
          <p:cNvSpPr/>
          <p:nvPr/>
        </p:nvSpPr>
        <p:spPr>
          <a:xfrm>
            <a:off x="8200431" y="5182610"/>
            <a:ext cx="1491432" cy="2020912"/>
          </a:xfrm>
          <a:custGeom>
            <a:avLst/>
            <a:gdLst/>
            <a:ahLst/>
            <a:cxnLst/>
            <a:rect l="l" t="t" r="r" b="b"/>
            <a:pathLst>
              <a:path w="1491432" h="2020912">
                <a:moveTo>
                  <a:pt x="0" y="0"/>
                </a:moveTo>
                <a:lnTo>
                  <a:pt x="1491431" y="0"/>
                </a:lnTo>
                <a:lnTo>
                  <a:pt x="1491431" y="2020911"/>
                </a:lnTo>
                <a:lnTo>
                  <a:pt x="0" y="2020911"/>
                </a:lnTo>
                <a:lnTo>
                  <a:pt x="0" y="0"/>
                </a:lnTo>
                <a:close/>
              </a:path>
            </a:pathLst>
          </a:custGeom>
          <a:blipFill>
            <a:blip r:embed="rId19"/>
            <a:stretch>
              <a:fillRect l="-43543" t="-46019" r="-59740" b="-41510"/>
            </a:stretch>
          </a:blipFill>
        </p:spPr>
        <p:txBody>
          <a:bodyPr/>
          <a:lstStyle/>
          <a:p>
            <a:endParaRPr lang="en-US"/>
          </a:p>
        </p:txBody>
      </p:sp>
      <p:sp>
        <p:nvSpPr>
          <p:cNvPr id="20" name="Freeform 20"/>
          <p:cNvSpPr/>
          <p:nvPr/>
        </p:nvSpPr>
        <p:spPr>
          <a:xfrm>
            <a:off x="9710912" y="5182610"/>
            <a:ext cx="1362059" cy="2020912"/>
          </a:xfrm>
          <a:custGeom>
            <a:avLst/>
            <a:gdLst/>
            <a:ahLst/>
            <a:cxnLst/>
            <a:rect l="l" t="t" r="r" b="b"/>
            <a:pathLst>
              <a:path w="1362059" h="2020912">
                <a:moveTo>
                  <a:pt x="0" y="0"/>
                </a:moveTo>
                <a:lnTo>
                  <a:pt x="1362060" y="0"/>
                </a:lnTo>
                <a:lnTo>
                  <a:pt x="1362060" y="2020911"/>
                </a:lnTo>
                <a:lnTo>
                  <a:pt x="0" y="2020911"/>
                </a:lnTo>
                <a:lnTo>
                  <a:pt x="0" y="0"/>
                </a:lnTo>
                <a:close/>
              </a:path>
            </a:pathLst>
          </a:custGeom>
          <a:blipFill>
            <a:blip r:embed="rId20"/>
            <a:stretch>
              <a:fillRect l="-49073" t="-18666" r="-57826" b="-20780"/>
            </a:stretch>
          </a:blipFill>
        </p:spPr>
        <p:txBody>
          <a:bodyPr/>
          <a:lstStyle/>
          <a:p>
            <a:endParaRPr lang="en-US"/>
          </a:p>
        </p:txBody>
      </p:sp>
      <p:sp>
        <p:nvSpPr>
          <p:cNvPr id="21" name="Freeform 21"/>
          <p:cNvSpPr/>
          <p:nvPr/>
        </p:nvSpPr>
        <p:spPr>
          <a:xfrm>
            <a:off x="11113985" y="5158733"/>
            <a:ext cx="1552824" cy="2044788"/>
          </a:xfrm>
          <a:custGeom>
            <a:avLst/>
            <a:gdLst/>
            <a:ahLst/>
            <a:cxnLst/>
            <a:rect l="l" t="t" r="r" b="b"/>
            <a:pathLst>
              <a:path w="1552824" h="2044788">
                <a:moveTo>
                  <a:pt x="0" y="0"/>
                </a:moveTo>
                <a:lnTo>
                  <a:pt x="1552824" y="0"/>
                </a:lnTo>
                <a:lnTo>
                  <a:pt x="1552824" y="2044788"/>
                </a:lnTo>
                <a:lnTo>
                  <a:pt x="0" y="2044788"/>
                </a:lnTo>
                <a:lnTo>
                  <a:pt x="0" y="0"/>
                </a:lnTo>
                <a:close/>
              </a:path>
            </a:pathLst>
          </a:custGeom>
          <a:blipFill>
            <a:blip r:embed="rId21"/>
            <a:stretch>
              <a:fillRect l="-28204" t="-43589" r="-31555" b="-18174"/>
            </a:stretch>
          </a:blipFill>
        </p:spPr>
        <p:txBody>
          <a:bodyPr/>
          <a:lstStyle/>
          <a:p>
            <a:endParaRPr lang="en-US"/>
          </a:p>
        </p:txBody>
      </p:sp>
      <p:sp>
        <p:nvSpPr>
          <p:cNvPr id="22" name="Freeform 22"/>
          <p:cNvSpPr/>
          <p:nvPr/>
        </p:nvSpPr>
        <p:spPr>
          <a:xfrm>
            <a:off x="12639838" y="5130158"/>
            <a:ext cx="1586004" cy="2042603"/>
          </a:xfrm>
          <a:custGeom>
            <a:avLst/>
            <a:gdLst/>
            <a:ahLst/>
            <a:cxnLst/>
            <a:rect l="l" t="t" r="r" b="b"/>
            <a:pathLst>
              <a:path w="1586004" h="2042603">
                <a:moveTo>
                  <a:pt x="0" y="0"/>
                </a:moveTo>
                <a:lnTo>
                  <a:pt x="1586005" y="0"/>
                </a:lnTo>
                <a:lnTo>
                  <a:pt x="1586005" y="2042603"/>
                </a:lnTo>
                <a:lnTo>
                  <a:pt x="0" y="2042603"/>
                </a:lnTo>
                <a:lnTo>
                  <a:pt x="0" y="0"/>
                </a:lnTo>
                <a:close/>
              </a:path>
            </a:pathLst>
          </a:custGeom>
          <a:blipFill>
            <a:blip r:embed="rId22"/>
            <a:stretch>
              <a:fillRect l="-14300" r="-14488"/>
            </a:stretch>
          </a:blipFill>
        </p:spPr>
        <p:txBody>
          <a:bodyPr/>
          <a:lstStyle/>
          <a:p>
            <a:endParaRPr lang="en-US"/>
          </a:p>
        </p:txBody>
      </p:sp>
      <p:sp>
        <p:nvSpPr>
          <p:cNvPr id="23" name="Freeform 23"/>
          <p:cNvSpPr/>
          <p:nvPr/>
        </p:nvSpPr>
        <p:spPr>
          <a:xfrm>
            <a:off x="14225843" y="5111766"/>
            <a:ext cx="1488592" cy="2060995"/>
          </a:xfrm>
          <a:custGeom>
            <a:avLst/>
            <a:gdLst/>
            <a:ahLst/>
            <a:cxnLst/>
            <a:rect l="l" t="t" r="r" b="b"/>
            <a:pathLst>
              <a:path w="1488592" h="2060995">
                <a:moveTo>
                  <a:pt x="0" y="0"/>
                </a:moveTo>
                <a:lnTo>
                  <a:pt x="1488592" y="0"/>
                </a:lnTo>
                <a:lnTo>
                  <a:pt x="1488592" y="2060995"/>
                </a:lnTo>
                <a:lnTo>
                  <a:pt x="0" y="2060995"/>
                </a:lnTo>
                <a:lnTo>
                  <a:pt x="0" y="0"/>
                </a:lnTo>
                <a:close/>
              </a:path>
            </a:pathLst>
          </a:custGeom>
          <a:blipFill>
            <a:blip r:embed="rId23"/>
            <a:stretch>
              <a:fillRect l="-21742" t="-12404" r="-13538" b="-18042"/>
            </a:stretch>
          </a:blipFill>
        </p:spPr>
        <p:txBody>
          <a:bodyPr/>
          <a:lstStyle/>
          <a:p>
            <a:endParaRPr lang="en-US"/>
          </a:p>
        </p:txBody>
      </p:sp>
      <p:sp>
        <p:nvSpPr>
          <p:cNvPr id="24" name="Freeform 24"/>
          <p:cNvSpPr/>
          <p:nvPr/>
        </p:nvSpPr>
        <p:spPr>
          <a:xfrm>
            <a:off x="15733485" y="5108268"/>
            <a:ext cx="1095579" cy="2064493"/>
          </a:xfrm>
          <a:custGeom>
            <a:avLst/>
            <a:gdLst/>
            <a:ahLst/>
            <a:cxnLst/>
            <a:rect l="l" t="t" r="r" b="b"/>
            <a:pathLst>
              <a:path w="1095579" h="2064493">
                <a:moveTo>
                  <a:pt x="0" y="0"/>
                </a:moveTo>
                <a:lnTo>
                  <a:pt x="1095579" y="0"/>
                </a:lnTo>
                <a:lnTo>
                  <a:pt x="1095579" y="2064493"/>
                </a:lnTo>
                <a:lnTo>
                  <a:pt x="0" y="2064493"/>
                </a:lnTo>
                <a:lnTo>
                  <a:pt x="0" y="0"/>
                </a:lnTo>
                <a:close/>
              </a:path>
            </a:pathLst>
          </a:custGeom>
          <a:blipFill>
            <a:blip r:embed="rId24"/>
            <a:stretch>
              <a:fillRect l="-12579" r="-3128"/>
            </a:stretch>
          </a:blipFill>
        </p:spPr>
        <p:txBody>
          <a:bodyPr/>
          <a:lstStyle/>
          <a:p>
            <a:endParaRPr lang="en-US"/>
          </a:p>
        </p:txBody>
      </p:sp>
      <p:sp>
        <p:nvSpPr>
          <p:cNvPr id="25" name="Freeform 25"/>
          <p:cNvSpPr/>
          <p:nvPr/>
        </p:nvSpPr>
        <p:spPr>
          <a:xfrm>
            <a:off x="844077" y="7888269"/>
            <a:ext cx="1786208" cy="1802645"/>
          </a:xfrm>
          <a:custGeom>
            <a:avLst/>
            <a:gdLst/>
            <a:ahLst/>
            <a:cxnLst/>
            <a:rect l="l" t="t" r="r" b="b"/>
            <a:pathLst>
              <a:path w="1786208" h="1802645">
                <a:moveTo>
                  <a:pt x="0" y="0"/>
                </a:moveTo>
                <a:lnTo>
                  <a:pt x="1786208" y="0"/>
                </a:lnTo>
                <a:lnTo>
                  <a:pt x="1786208" y="1802645"/>
                </a:lnTo>
                <a:lnTo>
                  <a:pt x="0" y="1802645"/>
                </a:lnTo>
                <a:lnTo>
                  <a:pt x="0" y="0"/>
                </a:lnTo>
                <a:close/>
              </a:path>
            </a:pathLst>
          </a:custGeom>
          <a:blipFill>
            <a:blip r:embed="rId25"/>
            <a:stretch>
              <a:fillRect/>
            </a:stretch>
          </a:blipFill>
        </p:spPr>
        <p:txBody>
          <a:bodyPr/>
          <a:lstStyle/>
          <a:p>
            <a:endParaRPr lang="en-US"/>
          </a:p>
        </p:txBody>
      </p:sp>
      <p:sp>
        <p:nvSpPr>
          <p:cNvPr id="26" name="Freeform 26"/>
          <p:cNvSpPr/>
          <p:nvPr/>
        </p:nvSpPr>
        <p:spPr>
          <a:xfrm>
            <a:off x="2680382" y="7914917"/>
            <a:ext cx="1430335" cy="1813421"/>
          </a:xfrm>
          <a:custGeom>
            <a:avLst/>
            <a:gdLst/>
            <a:ahLst/>
            <a:cxnLst/>
            <a:rect l="l" t="t" r="r" b="b"/>
            <a:pathLst>
              <a:path w="1430335" h="1813421">
                <a:moveTo>
                  <a:pt x="0" y="0"/>
                </a:moveTo>
                <a:lnTo>
                  <a:pt x="1430336" y="0"/>
                </a:lnTo>
                <a:lnTo>
                  <a:pt x="1430336" y="1813421"/>
                </a:lnTo>
                <a:lnTo>
                  <a:pt x="0" y="1813421"/>
                </a:lnTo>
                <a:lnTo>
                  <a:pt x="0" y="0"/>
                </a:lnTo>
                <a:close/>
              </a:path>
            </a:pathLst>
          </a:custGeom>
          <a:blipFill>
            <a:blip r:embed="rId26"/>
            <a:stretch>
              <a:fillRect/>
            </a:stretch>
          </a:blipFill>
        </p:spPr>
        <p:txBody>
          <a:bodyPr/>
          <a:lstStyle/>
          <a:p>
            <a:endParaRPr lang="en-US"/>
          </a:p>
        </p:txBody>
      </p:sp>
      <p:sp>
        <p:nvSpPr>
          <p:cNvPr id="27" name="Freeform 27"/>
          <p:cNvSpPr/>
          <p:nvPr/>
        </p:nvSpPr>
        <p:spPr>
          <a:xfrm>
            <a:off x="4158343" y="7973994"/>
            <a:ext cx="1647198" cy="1740764"/>
          </a:xfrm>
          <a:custGeom>
            <a:avLst/>
            <a:gdLst/>
            <a:ahLst/>
            <a:cxnLst/>
            <a:rect l="l" t="t" r="r" b="b"/>
            <a:pathLst>
              <a:path w="1647198" h="1740764">
                <a:moveTo>
                  <a:pt x="0" y="0"/>
                </a:moveTo>
                <a:lnTo>
                  <a:pt x="1647198" y="0"/>
                </a:lnTo>
                <a:lnTo>
                  <a:pt x="1647198" y="1740764"/>
                </a:lnTo>
                <a:lnTo>
                  <a:pt x="0" y="1740764"/>
                </a:lnTo>
                <a:lnTo>
                  <a:pt x="0" y="0"/>
                </a:lnTo>
                <a:close/>
              </a:path>
            </a:pathLst>
          </a:custGeom>
          <a:blipFill>
            <a:blip r:embed="rId27"/>
            <a:stretch>
              <a:fillRect/>
            </a:stretch>
          </a:blipFill>
        </p:spPr>
        <p:txBody>
          <a:bodyPr/>
          <a:lstStyle/>
          <a:p>
            <a:endParaRPr lang="en-US"/>
          </a:p>
        </p:txBody>
      </p:sp>
      <p:sp>
        <p:nvSpPr>
          <p:cNvPr id="28" name="TextBox 28"/>
          <p:cNvSpPr txBox="1"/>
          <p:nvPr/>
        </p:nvSpPr>
        <p:spPr>
          <a:xfrm>
            <a:off x="1197817" y="-152400"/>
            <a:ext cx="15892366" cy="1368428"/>
          </a:xfrm>
          <a:prstGeom prst="rect">
            <a:avLst/>
          </a:prstGeom>
        </p:spPr>
        <p:txBody>
          <a:bodyPr lIns="0" tIns="0" rIns="0" bIns="0" rtlCol="0" anchor="t">
            <a:spAutoFit/>
          </a:bodyPr>
          <a:lstStyle/>
          <a:p>
            <a:pPr algn="ctr">
              <a:lnSpc>
                <a:spcPts val="11199"/>
              </a:lnSpc>
            </a:pPr>
            <a:r>
              <a:rPr lang="en-US" sz="7999">
                <a:solidFill>
                  <a:srgbClr val="00A9E0"/>
                </a:solidFill>
                <a:latin typeface="Fredoka"/>
                <a:ea typeface="Fredoka"/>
                <a:cs typeface="Fredoka"/>
                <a:sym typeface="Fredoka"/>
              </a:rPr>
              <a:t>Style Society Assortment Plan</a:t>
            </a:r>
          </a:p>
        </p:txBody>
      </p:sp>
      <p:sp>
        <p:nvSpPr>
          <p:cNvPr id="29" name="TextBox 29"/>
          <p:cNvSpPr txBox="1"/>
          <p:nvPr/>
        </p:nvSpPr>
        <p:spPr>
          <a:xfrm>
            <a:off x="599471" y="1131312"/>
            <a:ext cx="17688529" cy="514350"/>
          </a:xfrm>
          <a:prstGeom prst="rect">
            <a:avLst/>
          </a:prstGeom>
        </p:spPr>
        <p:txBody>
          <a:bodyPr lIns="0" tIns="0" rIns="0" bIns="0" rtlCol="0" anchor="t">
            <a:spAutoFit/>
          </a:bodyPr>
          <a:lstStyle/>
          <a:p>
            <a:pPr algn="ctr">
              <a:lnSpc>
                <a:spcPts val="4200"/>
              </a:lnSpc>
            </a:pPr>
            <a:r>
              <a:rPr lang="en-US" sz="3000">
                <a:solidFill>
                  <a:srgbClr val="00A9E0"/>
                </a:solidFill>
                <a:latin typeface="Fredoka"/>
                <a:ea typeface="Fredoka"/>
                <a:cs typeface="Fredoka"/>
                <a:sym typeface="Fredoka"/>
              </a:rPr>
              <a:t>Styles of Clothing we  will offer (inspiration photos from other brands) :</a:t>
            </a:r>
          </a:p>
        </p:txBody>
      </p:sp>
      <p:sp>
        <p:nvSpPr>
          <p:cNvPr id="30" name="TextBox 30"/>
          <p:cNvSpPr txBox="1"/>
          <p:nvPr/>
        </p:nvSpPr>
        <p:spPr>
          <a:xfrm>
            <a:off x="907207" y="1759962"/>
            <a:ext cx="1363601" cy="331023"/>
          </a:xfrm>
          <a:prstGeom prst="rect">
            <a:avLst/>
          </a:prstGeom>
        </p:spPr>
        <p:txBody>
          <a:bodyPr lIns="0" tIns="0" rIns="0" bIns="0" rtlCol="0" anchor="t">
            <a:spAutoFit/>
          </a:bodyPr>
          <a:lstStyle/>
          <a:p>
            <a:pPr algn="ctr">
              <a:lnSpc>
                <a:spcPts val="1272"/>
              </a:lnSpc>
            </a:pPr>
            <a:r>
              <a:rPr lang="en-US" sz="1178">
                <a:solidFill>
                  <a:srgbClr val="00A9E0"/>
                </a:solidFill>
                <a:latin typeface="Fredoka"/>
                <a:ea typeface="Fredoka"/>
                <a:cs typeface="Fredoka"/>
                <a:sym typeface="Fredoka"/>
              </a:rPr>
              <a:t>Bow sweater from </a:t>
            </a:r>
          </a:p>
          <a:p>
            <a:pPr algn="ctr">
              <a:lnSpc>
                <a:spcPts val="1272"/>
              </a:lnSpc>
              <a:spcBef>
                <a:spcPct val="0"/>
              </a:spcBef>
            </a:pPr>
            <a:r>
              <a:rPr lang="en-US" sz="1178">
                <a:solidFill>
                  <a:srgbClr val="00A9E0"/>
                </a:solidFill>
                <a:latin typeface="Fredoka"/>
                <a:ea typeface="Fredoka"/>
                <a:cs typeface="Fredoka"/>
                <a:sym typeface="Fredoka"/>
              </a:rPr>
              <a:t>Chic to Chic</a:t>
            </a:r>
          </a:p>
        </p:txBody>
      </p:sp>
      <p:sp>
        <p:nvSpPr>
          <p:cNvPr id="31" name="TextBox 31"/>
          <p:cNvSpPr txBox="1"/>
          <p:nvPr/>
        </p:nvSpPr>
        <p:spPr>
          <a:xfrm>
            <a:off x="2653850" y="1759495"/>
            <a:ext cx="1188677" cy="330725"/>
          </a:xfrm>
          <a:prstGeom prst="rect">
            <a:avLst/>
          </a:prstGeom>
        </p:spPr>
        <p:txBody>
          <a:bodyPr lIns="0" tIns="0" rIns="0" bIns="0" rtlCol="0" anchor="t">
            <a:spAutoFit/>
          </a:bodyPr>
          <a:lstStyle/>
          <a:p>
            <a:pPr marL="0" lvl="0" indent="0" algn="ctr">
              <a:lnSpc>
                <a:spcPts val="1272"/>
              </a:lnSpc>
              <a:spcBef>
                <a:spcPct val="0"/>
              </a:spcBef>
            </a:pPr>
            <a:r>
              <a:rPr lang="en-US" sz="1178" u="none" strike="noStrike">
                <a:solidFill>
                  <a:srgbClr val="00A9E0"/>
                </a:solidFill>
                <a:latin typeface="Fredoka"/>
                <a:ea typeface="Fredoka"/>
                <a:cs typeface="Fredoka"/>
                <a:sym typeface="Fredoka"/>
              </a:rPr>
              <a:t>Bow Jeans from </a:t>
            </a:r>
          </a:p>
          <a:p>
            <a:pPr marL="0" lvl="0" indent="0" algn="ctr">
              <a:lnSpc>
                <a:spcPts val="1272"/>
              </a:lnSpc>
              <a:spcBef>
                <a:spcPct val="0"/>
              </a:spcBef>
            </a:pPr>
            <a:r>
              <a:rPr lang="en-US" sz="1178" u="none" strike="noStrike">
                <a:solidFill>
                  <a:srgbClr val="00A9E0"/>
                </a:solidFill>
                <a:latin typeface="Fredoka"/>
                <a:ea typeface="Fredoka"/>
                <a:cs typeface="Fredoka"/>
                <a:sym typeface="Fredoka"/>
              </a:rPr>
              <a:t>Abercrombie </a:t>
            </a:r>
          </a:p>
        </p:txBody>
      </p:sp>
      <p:sp>
        <p:nvSpPr>
          <p:cNvPr id="32" name="TextBox 32"/>
          <p:cNvSpPr txBox="1"/>
          <p:nvPr/>
        </p:nvSpPr>
        <p:spPr>
          <a:xfrm>
            <a:off x="4358890" y="1839556"/>
            <a:ext cx="1144165"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Printed tee from</a:t>
            </a:r>
          </a:p>
          <a:p>
            <a:pPr algn="ctr">
              <a:lnSpc>
                <a:spcPts val="1208"/>
              </a:lnSpc>
              <a:spcBef>
                <a:spcPct val="0"/>
              </a:spcBef>
            </a:pPr>
            <a:r>
              <a:rPr lang="en-US" sz="1118">
                <a:solidFill>
                  <a:srgbClr val="00A9E0"/>
                </a:solidFill>
                <a:latin typeface="Fredoka"/>
                <a:ea typeface="Fredoka"/>
                <a:cs typeface="Fredoka"/>
                <a:sym typeface="Fredoka"/>
              </a:rPr>
              <a:t>Garanimals </a:t>
            </a:r>
          </a:p>
        </p:txBody>
      </p:sp>
      <p:sp>
        <p:nvSpPr>
          <p:cNvPr id="33" name="TextBox 33"/>
          <p:cNvSpPr txBox="1"/>
          <p:nvPr/>
        </p:nvSpPr>
        <p:spPr>
          <a:xfrm>
            <a:off x="6227041" y="1796225"/>
            <a:ext cx="872415"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Bubble Skirt </a:t>
            </a:r>
          </a:p>
          <a:p>
            <a:pPr algn="ctr">
              <a:lnSpc>
                <a:spcPts val="1208"/>
              </a:lnSpc>
              <a:spcBef>
                <a:spcPct val="0"/>
              </a:spcBef>
            </a:pPr>
            <a:r>
              <a:rPr lang="en-US" sz="1118">
                <a:solidFill>
                  <a:srgbClr val="00A9E0"/>
                </a:solidFill>
                <a:latin typeface="Fredoka"/>
                <a:ea typeface="Fredoka"/>
                <a:cs typeface="Fredoka"/>
                <a:sym typeface="Fredoka"/>
              </a:rPr>
              <a:t>from Shein </a:t>
            </a:r>
          </a:p>
        </p:txBody>
      </p:sp>
      <p:sp>
        <p:nvSpPr>
          <p:cNvPr id="34" name="TextBox 34"/>
          <p:cNvSpPr txBox="1"/>
          <p:nvPr/>
        </p:nvSpPr>
        <p:spPr>
          <a:xfrm>
            <a:off x="7598336" y="1839556"/>
            <a:ext cx="1013919"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Bubble Dress </a:t>
            </a:r>
          </a:p>
          <a:p>
            <a:pPr algn="ctr">
              <a:lnSpc>
                <a:spcPts val="1208"/>
              </a:lnSpc>
              <a:spcBef>
                <a:spcPct val="0"/>
              </a:spcBef>
            </a:pPr>
            <a:r>
              <a:rPr lang="en-US" sz="1118">
                <a:solidFill>
                  <a:srgbClr val="00A9E0"/>
                </a:solidFill>
                <a:latin typeface="Fredoka"/>
                <a:ea typeface="Fredoka"/>
                <a:cs typeface="Fredoka"/>
                <a:sym typeface="Fredoka"/>
              </a:rPr>
              <a:t>from Mr. Price </a:t>
            </a:r>
          </a:p>
        </p:txBody>
      </p:sp>
      <p:sp>
        <p:nvSpPr>
          <p:cNvPr id="35" name="TextBox 35"/>
          <p:cNvSpPr txBox="1"/>
          <p:nvPr/>
        </p:nvSpPr>
        <p:spPr>
          <a:xfrm>
            <a:off x="9059930" y="1844202"/>
            <a:ext cx="1081467"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Long Sleeve</a:t>
            </a:r>
          </a:p>
          <a:p>
            <a:pPr algn="ctr">
              <a:lnSpc>
                <a:spcPts val="1208"/>
              </a:lnSpc>
              <a:spcBef>
                <a:spcPct val="0"/>
              </a:spcBef>
            </a:pPr>
            <a:r>
              <a:rPr lang="en-US" sz="1118">
                <a:solidFill>
                  <a:srgbClr val="00A9E0"/>
                </a:solidFill>
                <a:latin typeface="Fredoka"/>
                <a:ea typeface="Fredoka"/>
                <a:cs typeface="Fredoka"/>
                <a:sym typeface="Fredoka"/>
              </a:rPr>
              <a:t>from Crew Cuts</a:t>
            </a:r>
          </a:p>
        </p:txBody>
      </p:sp>
      <p:sp>
        <p:nvSpPr>
          <p:cNvPr id="36" name="TextBox 36"/>
          <p:cNvSpPr txBox="1"/>
          <p:nvPr/>
        </p:nvSpPr>
        <p:spPr>
          <a:xfrm>
            <a:off x="10586154" y="1767624"/>
            <a:ext cx="945519" cy="476520"/>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Waffle Knit</a:t>
            </a:r>
          </a:p>
          <a:p>
            <a:pPr algn="ctr">
              <a:lnSpc>
                <a:spcPts val="1208"/>
              </a:lnSpc>
            </a:pPr>
            <a:r>
              <a:rPr lang="en-US" sz="1118">
                <a:solidFill>
                  <a:srgbClr val="00A9E0"/>
                </a:solidFill>
                <a:latin typeface="Fredoka"/>
                <a:ea typeface="Fredoka"/>
                <a:cs typeface="Fredoka"/>
                <a:sym typeface="Fredoka"/>
              </a:rPr>
              <a:t>Sweater from</a:t>
            </a:r>
          </a:p>
          <a:p>
            <a:pPr algn="ctr">
              <a:lnSpc>
                <a:spcPts val="1208"/>
              </a:lnSpc>
              <a:spcBef>
                <a:spcPct val="0"/>
              </a:spcBef>
            </a:pPr>
            <a:r>
              <a:rPr lang="en-US" sz="1118">
                <a:solidFill>
                  <a:srgbClr val="00A9E0"/>
                </a:solidFill>
                <a:latin typeface="Fredoka"/>
                <a:ea typeface="Fredoka"/>
                <a:cs typeface="Fredoka"/>
                <a:sym typeface="Fredoka"/>
              </a:rPr>
              <a:t>AE </a:t>
            </a:r>
          </a:p>
        </p:txBody>
      </p:sp>
      <p:sp>
        <p:nvSpPr>
          <p:cNvPr id="37" name="TextBox 37"/>
          <p:cNvSpPr txBox="1"/>
          <p:nvPr/>
        </p:nvSpPr>
        <p:spPr>
          <a:xfrm>
            <a:off x="11941248" y="1839556"/>
            <a:ext cx="1184494"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Quarter Zip from</a:t>
            </a:r>
          </a:p>
          <a:p>
            <a:pPr algn="ctr">
              <a:lnSpc>
                <a:spcPts val="1208"/>
              </a:lnSpc>
              <a:spcBef>
                <a:spcPct val="0"/>
              </a:spcBef>
            </a:pPr>
            <a:r>
              <a:rPr lang="en-US" sz="1118">
                <a:solidFill>
                  <a:srgbClr val="00A9E0"/>
                </a:solidFill>
                <a:latin typeface="Fredoka"/>
                <a:ea typeface="Fredoka"/>
                <a:cs typeface="Fredoka"/>
                <a:sym typeface="Fredoka"/>
              </a:rPr>
              <a:t>Tommy Hilfiger</a:t>
            </a:r>
          </a:p>
        </p:txBody>
      </p:sp>
      <p:sp>
        <p:nvSpPr>
          <p:cNvPr id="38" name="TextBox 38"/>
          <p:cNvSpPr txBox="1"/>
          <p:nvPr/>
        </p:nvSpPr>
        <p:spPr>
          <a:xfrm>
            <a:off x="13409775" y="1767624"/>
            <a:ext cx="1302338" cy="323362"/>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Cargo Sweatpants </a:t>
            </a:r>
          </a:p>
          <a:p>
            <a:pPr algn="ctr">
              <a:lnSpc>
                <a:spcPts val="1208"/>
              </a:lnSpc>
              <a:spcBef>
                <a:spcPct val="0"/>
              </a:spcBef>
            </a:pPr>
            <a:r>
              <a:rPr lang="en-US" sz="1118">
                <a:solidFill>
                  <a:srgbClr val="00A9E0"/>
                </a:solidFill>
                <a:latin typeface="Fredoka"/>
                <a:ea typeface="Fredoka"/>
                <a:cs typeface="Fredoka"/>
                <a:sym typeface="Fredoka"/>
              </a:rPr>
              <a:t>from The Gap </a:t>
            </a:r>
          </a:p>
        </p:txBody>
      </p:sp>
      <p:sp>
        <p:nvSpPr>
          <p:cNvPr id="39" name="TextBox 39"/>
          <p:cNvSpPr txBox="1"/>
          <p:nvPr/>
        </p:nvSpPr>
        <p:spPr>
          <a:xfrm>
            <a:off x="14998035" y="1826460"/>
            <a:ext cx="1227674" cy="476520"/>
          </a:xfrm>
          <a:prstGeom prst="rect">
            <a:avLst/>
          </a:prstGeom>
        </p:spPr>
        <p:txBody>
          <a:bodyPr lIns="0" tIns="0" rIns="0" bIns="0" rtlCol="0" anchor="t">
            <a:spAutoFit/>
          </a:bodyPr>
          <a:lstStyle/>
          <a:p>
            <a:pPr algn="ctr">
              <a:lnSpc>
                <a:spcPts val="1208"/>
              </a:lnSpc>
            </a:pPr>
            <a:r>
              <a:rPr lang="en-US" sz="1118">
                <a:solidFill>
                  <a:srgbClr val="00A9E0"/>
                </a:solidFill>
                <a:latin typeface="Fredoka"/>
                <a:ea typeface="Fredoka"/>
                <a:cs typeface="Fredoka"/>
                <a:sym typeface="Fredoka"/>
              </a:rPr>
              <a:t>Embelished Jean</a:t>
            </a:r>
          </a:p>
          <a:p>
            <a:pPr algn="ctr">
              <a:lnSpc>
                <a:spcPts val="1208"/>
              </a:lnSpc>
            </a:pPr>
            <a:r>
              <a:rPr lang="en-US" sz="1118">
                <a:solidFill>
                  <a:srgbClr val="00A9E0"/>
                </a:solidFill>
                <a:latin typeface="Fredoka"/>
                <a:ea typeface="Fredoka"/>
                <a:cs typeface="Fredoka"/>
                <a:sym typeface="Fredoka"/>
              </a:rPr>
              <a:t> Jacket</a:t>
            </a:r>
          </a:p>
          <a:p>
            <a:pPr algn="ctr">
              <a:lnSpc>
                <a:spcPts val="1208"/>
              </a:lnSpc>
              <a:spcBef>
                <a:spcPct val="0"/>
              </a:spcBef>
            </a:pPr>
            <a:r>
              <a:rPr lang="en-US" sz="1118">
                <a:solidFill>
                  <a:srgbClr val="00A9E0"/>
                </a:solidFill>
                <a:latin typeface="Fredoka"/>
                <a:ea typeface="Fredoka"/>
                <a:cs typeface="Fredoka"/>
                <a:sym typeface="Fredoka"/>
              </a:rPr>
              <a:t>from Gibson Girls </a:t>
            </a:r>
          </a:p>
        </p:txBody>
      </p:sp>
      <p:sp>
        <p:nvSpPr>
          <p:cNvPr id="40" name="TextBox 40"/>
          <p:cNvSpPr txBox="1"/>
          <p:nvPr/>
        </p:nvSpPr>
        <p:spPr>
          <a:xfrm>
            <a:off x="16338411" y="1826548"/>
            <a:ext cx="1256890" cy="323362"/>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Embelished Jeans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from Cato </a:t>
            </a:r>
          </a:p>
        </p:txBody>
      </p:sp>
      <p:sp>
        <p:nvSpPr>
          <p:cNvPr id="41" name="TextBox 41"/>
          <p:cNvSpPr txBox="1"/>
          <p:nvPr/>
        </p:nvSpPr>
        <p:spPr>
          <a:xfrm>
            <a:off x="773186" y="7281648"/>
            <a:ext cx="961474"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Jersey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Style Tee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from Hollister</a:t>
            </a:r>
          </a:p>
        </p:txBody>
      </p:sp>
      <p:sp>
        <p:nvSpPr>
          <p:cNvPr id="42" name="TextBox 42"/>
          <p:cNvSpPr txBox="1"/>
          <p:nvPr/>
        </p:nvSpPr>
        <p:spPr>
          <a:xfrm>
            <a:off x="2213157" y="7281648"/>
            <a:ext cx="834255"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Cargo</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 Pants from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The Gap</a:t>
            </a:r>
          </a:p>
        </p:txBody>
      </p:sp>
      <p:sp>
        <p:nvSpPr>
          <p:cNvPr id="43" name="TextBox 43"/>
          <p:cNvSpPr txBox="1"/>
          <p:nvPr/>
        </p:nvSpPr>
        <p:spPr>
          <a:xfrm>
            <a:off x="3356648" y="7281648"/>
            <a:ext cx="918695"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Printed</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 Tee from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Abercrombie </a:t>
            </a:r>
          </a:p>
        </p:txBody>
      </p:sp>
      <p:sp>
        <p:nvSpPr>
          <p:cNvPr id="44" name="TextBox 44"/>
          <p:cNvSpPr txBox="1"/>
          <p:nvPr/>
        </p:nvSpPr>
        <p:spPr>
          <a:xfrm>
            <a:off x="4448388" y="7210706"/>
            <a:ext cx="1170285"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Long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Sleeve Tee from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Cat and Jack</a:t>
            </a:r>
          </a:p>
        </p:txBody>
      </p:sp>
      <p:sp>
        <p:nvSpPr>
          <p:cNvPr id="45" name="TextBox 45"/>
          <p:cNvSpPr txBox="1"/>
          <p:nvPr/>
        </p:nvSpPr>
        <p:spPr>
          <a:xfrm>
            <a:off x="5706529" y="7176873"/>
            <a:ext cx="1071249"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Straight</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Leg Jean</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From Old Navy </a:t>
            </a:r>
          </a:p>
        </p:txBody>
      </p:sp>
      <p:sp>
        <p:nvSpPr>
          <p:cNvPr id="46" name="TextBox 46"/>
          <p:cNvSpPr txBox="1"/>
          <p:nvPr/>
        </p:nvSpPr>
        <p:spPr>
          <a:xfrm>
            <a:off x="7042694" y="7210706"/>
            <a:ext cx="1035417"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Cable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Knit Sweater</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From Old Navy</a:t>
            </a:r>
          </a:p>
        </p:txBody>
      </p:sp>
      <p:sp>
        <p:nvSpPr>
          <p:cNvPr id="47" name="TextBox 47"/>
          <p:cNvSpPr txBox="1"/>
          <p:nvPr/>
        </p:nvSpPr>
        <p:spPr>
          <a:xfrm>
            <a:off x="8476243" y="7210706"/>
            <a:ext cx="964433"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Graphic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Tee from</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Abercrombie </a:t>
            </a:r>
          </a:p>
        </p:txBody>
      </p:sp>
      <p:sp>
        <p:nvSpPr>
          <p:cNvPr id="48" name="TextBox 48"/>
          <p:cNvSpPr txBox="1"/>
          <p:nvPr/>
        </p:nvSpPr>
        <p:spPr>
          <a:xfrm>
            <a:off x="9961928" y="7203521"/>
            <a:ext cx="860028"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Denim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Jacket from</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Levi’s </a:t>
            </a:r>
          </a:p>
        </p:txBody>
      </p:sp>
      <p:sp>
        <p:nvSpPr>
          <p:cNvPr id="49" name="TextBox 49"/>
          <p:cNvSpPr txBox="1"/>
          <p:nvPr/>
        </p:nvSpPr>
        <p:spPr>
          <a:xfrm>
            <a:off x="11470647" y="7289246"/>
            <a:ext cx="941202"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V-Neck</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Sweater from</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Old Navy </a:t>
            </a:r>
          </a:p>
        </p:txBody>
      </p:sp>
      <p:sp>
        <p:nvSpPr>
          <p:cNvPr id="50" name="TextBox 50"/>
          <p:cNvSpPr txBox="1"/>
          <p:nvPr/>
        </p:nvSpPr>
        <p:spPr>
          <a:xfrm>
            <a:off x="12853035" y="7210706"/>
            <a:ext cx="1113480"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Hooded </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Sweatshirt from</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Hollister</a:t>
            </a:r>
          </a:p>
        </p:txBody>
      </p:sp>
      <p:sp>
        <p:nvSpPr>
          <p:cNvPr id="51" name="TextBox 51"/>
          <p:cNvSpPr txBox="1"/>
          <p:nvPr/>
        </p:nvSpPr>
        <p:spPr>
          <a:xfrm>
            <a:off x="14377528" y="7210706"/>
            <a:ext cx="1179621"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Jogger</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Sweatpants from</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Old Navy</a:t>
            </a:r>
          </a:p>
        </p:txBody>
      </p:sp>
      <p:sp>
        <p:nvSpPr>
          <p:cNvPr id="52" name="TextBox 52"/>
          <p:cNvSpPr txBox="1"/>
          <p:nvPr/>
        </p:nvSpPr>
        <p:spPr>
          <a:xfrm>
            <a:off x="15809183" y="7172761"/>
            <a:ext cx="944183" cy="475694"/>
          </a:xfrm>
          <a:prstGeom prst="rect">
            <a:avLst/>
          </a:prstGeom>
        </p:spPr>
        <p:txBody>
          <a:bodyPr lIns="0" tIns="0" rIns="0" bIns="0" rtlCol="0" anchor="t">
            <a:spAutoFit/>
          </a:bodyPr>
          <a:lstStyle/>
          <a:p>
            <a:pPr marL="0" lvl="0" indent="0" algn="ctr">
              <a:lnSpc>
                <a:spcPts val="1208"/>
              </a:lnSpc>
              <a:spcBef>
                <a:spcPct val="0"/>
              </a:spcBef>
            </a:pPr>
            <a:r>
              <a:rPr lang="en-US" sz="1118" u="none" strike="noStrike">
                <a:solidFill>
                  <a:srgbClr val="00A9E0"/>
                </a:solidFill>
                <a:latin typeface="Fredoka"/>
                <a:ea typeface="Fredoka"/>
                <a:cs typeface="Fredoka"/>
                <a:sym typeface="Fredoka"/>
              </a:rPr>
              <a:t>Boy’s Cargo</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Sweatpants</a:t>
            </a:r>
          </a:p>
          <a:p>
            <a:pPr marL="0" lvl="0" indent="0" algn="ctr">
              <a:lnSpc>
                <a:spcPts val="1208"/>
              </a:lnSpc>
              <a:spcBef>
                <a:spcPct val="0"/>
              </a:spcBef>
            </a:pPr>
            <a:r>
              <a:rPr lang="en-US" sz="1118" u="none" strike="noStrike">
                <a:solidFill>
                  <a:srgbClr val="00A9E0"/>
                </a:solidFill>
                <a:latin typeface="Fredoka"/>
                <a:ea typeface="Fredoka"/>
                <a:cs typeface="Fredoka"/>
                <a:sym typeface="Fredoka"/>
              </a:rPr>
              <a:t>from The Gap</a:t>
            </a:r>
          </a:p>
        </p:txBody>
      </p:sp>
      <p:sp>
        <p:nvSpPr>
          <p:cNvPr id="53" name="TextBox 53"/>
          <p:cNvSpPr txBox="1"/>
          <p:nvPr/>
        </p:nvSpPr>
        <p:spPr>
          <a:xfrm>
            <a:off x="1093751" y="9700439"/>
            <a:ext cx="1177056" cy="492321"/>
          </a:xfrm>
          <a:prstGeom prst="rect">
            <a:avLst/>
          </a:prstGeom>
        </p:spPr>
        <p:txBody>
          <a:bodyPr lIns="0" tIns="0" rIns="0" bIns="0" rtlCol="0" anchor="t">
            <a:spAutoFit/>
          </a:bodyPr>
          <a:lstStyle/>
          <a:p>
            <a:pPr algn="ctr">
              <a:lnSpc>
                <a:spcPts val="1272"/>
              </a:lnSpc>
            </a:pPr>
            <a:r>
              <a:rPr lang="en-US" sz="1178">
                <a:solidFill>
                  <a:srgbClr val="00A9E0"/>
                </a:solidFill>
                <a:latin typeface="Fredoka"/>
                <a:ea typeface="Fredoka"/>
                <a:cs typeface="Fredoka"/>
                <a:sym typeface="Fredoka"/>
              </a:rPr>
              <a:t>Girl’s Headband </a:t>
            </a:r>
          </a:p>
          <a:p>
            <a:pPr algn="ctr">
              <a:lnSpc>
                <a:spcPts val="1272"/>
              </a:lnSpc>
            </a:pPr>
            <a:r>
              <a:rPr lang="en-US" sz="1178">
                <a:solidFill>
                  <a:srgbClr val="00A9E0"/>
                </a:solidFill>
                <a:latin typeface="Fredoka"/>
                <a:ea typeface="Fredoka"/>
                <a:cs typeface="Fredoka"/>
                <a:sym typeface="Fredoka"/>
              </a:rPr>
              <a:t>3 Pack </a:t>
            </a:r>
          </a:p>
          <a:p>
            <a:pPr algn="ctr">
              <a:lnSpc>
                <a:spcPts val="1272"/>
              </a:lnSpc>
              <a:spcBef>
                <a:spcPct val="0"/>
              </a:spcBef>
            </a:pPr>
            <a:r>
              <a:rPr lang="en-US" sz="1178">
                <a:solidFill>
                  <a:srgbClr val="00A9E0"/>
                </a:solidFill>
                <a:latin typeface="Fredoka"/>
                <a:ea typeface="Fredoka"/>
                <a:cs typeface="Fredoka"/>
                <a:sym typeface="Fredoka"/>
              </a:rPr>
              <a:t>from Nordstrom</a:t>
            </a:r>
          </a:p>
        </p:txBody>
      </p:sp>
      <p:sp>
        <p:nvSpPr>
          <p:cNvPr id="54" name="TextBox 54"/>
          <p:cNvSpPr txBox="1"/>
          <p:nvPr/>
        </p:nvSpPr>
        <p:spPr>
          <a:xfrm>
            <a:off x="2768132" y="9700439"/>
            <a:ext cx="849749" cy="492321"/>
          </a:xfrm>
          <a:prstGeom prst="rect">
            <a:avLst/>
          </a:prstGeom>
        </p:spPr>
        <p:txBody>
          <a:bodyPr lIns="0" tIns="0" rIns="0" bIns="0" rtlCol="0" anchor="t">
            <a:spAutoFit/>
          </a:bodyPr>
          <a:lstStyle/>
          <a:p>
            <a:pPr algn="ctr">
              <a:lnSpc>
                <a:spcPts val="1272"/>
              </a:lnSpc>
            </a:pPr>
            <a:r>
              <a:rPr lang="en-US" sz="1178">
                <a:solidFill>
                  <a:srgbClr val="00A9E0"/>
                </a:solidFill>
                <a:latin typeface="Fredoka"/>
                <a:ea typeface="Fredoka"/>
                <a:cs typeface="Fredoka"/>
                <a:sym typeface="Fredoka"/>
              </a:rPr>
              <a:t>Boy’s Sock</a:t>
            </a:r>
          </a:p>
          <a:p>
            <a:pPr algn="ctr">
              <a:lnSpc>
                <a:spcPts val="1272"/>
              </a:lnSpc>
            </a:pPr>
            <a:r>
              <a:rPr lang="en-US" sz="1178">
                <a:solidFill>
                  <a:srgbClr val="00A9E0"/>
                </a:solidFill>
                <a:latin typeface="Fredoka"/>
                <a:ea typeface="Fredoka"/>
                <a:cs typeface="Fredoka"/>
                <a:sym typeface="Fredoka"/>
              </a:rPr>
              <a:t>3 Pack</a:t>
            </a:r>
          </a:p>
          <a:p>
            <a:pPr algn="ctr">
              <a:lnSpc>
                <a:spcPts val="1272"/>
              </a:lnSpc>
              <a:spcBef>
                <a:spcPct val="0"/>
              </a:spcBef>
            </a:pPr>
            <a:r>
              <a:rPr lang="en-US" sz="1178">
                <a:solidFill>
                  <a:srgbClr val="00A9E0"/>
                </a:solidFill>
                <a:latin typeface="Fredoka"/>
                <a:ea typeface="Fredoka"/>
                <a:cs typeface="Fredoka"/>
                <a:sym typeface="Fredoka"/>
              </a:rPr>
              <a:t>from JCrew</a:t>
            </a:r>
          </a:p>
        </p:txBody>
      </p:sp>
      <p:sp>
        <p:nvSpPr>
          <p:cNvPr id="55" name="TextBox 55"/>
          <p:cNvSpPr txBox="1"/>
          <p:nvPr/>
        </p:nvSpPr>
        <p:spPr>
          <a:xfrm>
            <a:off x="4413630" y="9700439"/>
            <a:ext cx="849749" cy="492321"/>
          </a:xfrm>
          <a:prstGeom prst="rect">
            <a:avLst/>
          </a:prstGeom>
        </p:spPr>
        <p:txBody>
          <a:bodyPr lIns="0" tIns="0" rIns="0" bIns="0" rtlCol="0" anchor="t">
            <a:spAutoFit/>
          </a:bodyPr>
          <a:lstStyle/>
          <a:p>
            <a:pPr algn="ctr">
              <a:lnSpc>
                <a:spcPts val="1272"/>
              </a:lnSpc>
            </a:pPr>
            <a:r>
              <a:rPr lang="en-US" sz="1178">
                <a:solidFill>
                  <a:srgbClr val="00A9E0"/>
                </a:solidFill>
                <a:latin typeface="Fredoka"/>
                <a:ea typeface="Fredoka"/>
                <a:cs typeface="Fredoka"/>
                <a:sym typeface="Fredoka"/>
              </a:rPr>
              <a:t>Girl’s Sock</a:t>
            </a:r>
          </a:p>
          <a:p>
            <a:pPr algn="ctr">
              <a:lnSpc>
                <a:spcPts val="1272"/>
              </a:lnSpc>
            </a:pPr>
            <a:r>
              <a:rPr lang="en-US" sz="1178">
                <a:solidFill>
                  <a:srgbClr val="00A9E0"/>
                </a:solidFill>
                <a:latin typeface="Fredoka"/>
                <a:ea typeface="Fredoka"/>
                <a:cs typeface="Fredoka"/>
                <a:sym typeface="Fredoka"/>
              </a:rPr>
              <a:t>3 Pack</a:t>
            </a:r>
          </a:p>
          <a:p>
            <a:pPr algn="ctr">
              <a:lnSpc>
                <a:spcPts val="1272"/>
              </a:lnSpc>
              <a:spcBef>
                <a:spcPct val="0"/>
              </a:spcBef>
            </a:pPr>
            <a:r>
              <a:rPr lang="en-US" sz="1178">
                <a:solidFill>
                  <a:srgbClr val="00A9E0"/>
                </a:solidFill>
                <a:latin typeface="Fredoka"/>
                <a:ea typeface="Fredoka"/>
                <a:cs typeface="Fredoka"/>
                <a:sym typeface="Fredoka"/>
              </a:rPr>
              <a:t>from JCrew</a:t>
            </a:r>
          </a:p>
        </p:txBody>
      </p:sp>
      <p:sp>
        <p:nvSpPr>
          <p:cNvPr id="56" name="TextBox 56"/>
          <p:cNvSpPr txBox="1"/>
          <p:nvPr/>
        </p:nvSpPr>
        <p:spPr>
          <a:xfrm rot="-5400000">
            <a:off x="-767440" y="3189212"/>
            <a:ext cx="2285315" cy="341659"/>
          </a:xfrm>
          <a:prstGeom prst="rect">
            <a:avLst/>
          </a:prstGeom>
        </p:spPr>
        <p:txBody>
          <a:bodyPr lIns="0" tIns="0" rIns="0" bIns="0" rtlCol="0" anchor="t">
            <a:spAutoFit/>
          </a:bodyPr>
          <a:lstStyle/>
          <a:p>
            <a:pPr marL="0" lvl="0" indent="0" algn="ctr">
              <a:lnSpc>
                <a:spcPts val="2612"/>
              </a:lnSpc>
              <a:spcBef>
                <a:spcPct val="0"/>
              </a:spcBef>
            </a:pPr>
            <a:r>
              <a:rPr lang="en-US" sz="2418" u="none" strike="noStrike">
                <a:solidFill>
                  <a:srgbClr val="00A9E0"/>
                </a:solidFill>
                <a:latin typeface="Fredoka"/>
                <a:ea typeface="Fredoka"/>
                <a:cs typeface="Fredoka"/>
                <a:sym typeface="Fredoka"/>
              </a:rPr>
              <a:t>GIRLS</a:t>
            </a:r>
          </a:p>
        </p:txBody>
      </p:sp>
      <p:sp>
        <p:nvSpPr>
          <p:cNvPr id="57" name="TextBox 57"/>
          <p:cNvSpPr txBox="1"/>
          <p:nvPr/>
        </p:nvSpPr>
        <p:spPr>
          <a:xfrm rot="-5400000">
            <a:off x="-860334" y="6150641"/>
            <a:ext cx="2285315" cy="349251"/>
          </a:xfrm>
          <a:prstGeom prst="rect">
            <a:avLst/>
          </a:prstGeom>
        </p:spPr>
        <p:txBody>
          <a:bodyPr lIns="0" tIns="0" rIns="0" bIns="0" rtlCol="0" anchor="t">
            <a:spAutoFit/>
          </a:bodyPr>
          <a:lstStyle/>
          <a:p>
            <a:pPr marL="0" lvl="0" indent="0" algn="ctr">
              <a:lnSpc>
                <a:spcPts val="2612"/>
              </a:lnSpc>
              <a:spcBef>
                <a:spcPct val="0"/>
              </a:spcBef>
            </a:pPr>
            <a:r>
              <a:rPr lang="en-US" sz="2418" u="none" strike="noStrike">
                <a:solidFill>
                  <a:srgbClr val="00A9E0"/>
                </a:solidFill>
                <a:latin typeface="Fredoka"/>
                <a:ea typeface="Fredoka"/>
                <a:cs typeface="Fredoka"/>
                <a:sym typeface="Fredoka"/>
              </a:rPr>
              <a:t>BOYS</a:t>
            </a:r>
          </a:p>
        </p:txBody>
      </p:sp>
      <p:sp>
        <p:nvSpPr>
          <p:cNvPr id="58" name="TextBox 58"/>
          <p:cNvSpPr txBox="1"/>
          <p:nvPr/>
        </p:nvSpPr>
        <p:spPr>
          <a:xfrm rot="-5400000">
            <a:off x="-860334" y="8751526"/>
            <a:ext cx="2285315" cy="349251"/>
          </a:xfrm>
          <a:prstGeom prst="rect">
            <a:avLst/>
          </a:prstGeom>
        </p:spPr>
        <p:txBody>
          <a:bodyPr lIns="0" tIns="0" rIns="0" bIns="0" rtlCol="0" anchor="t">
            <a:spAutoFit/>
          </a:bodyPr>
          <a:lstStyle/>
          <a:p>
            <a:pPr marL="0" lvl="0" indent="0" algn="ctr">
              <a:lnSpc>
                <a:spcPts val="2612"/>
              </a:lnSpc>
              <a:spcBef>
                <a:spcPct val="0"/>
              </a:spcBef>
            </a:pPr>
            <a:r>
              <a:rPr lang="en-US" sz="2418" u="none" strike="noStrike">
                <a:solidFill>
                  <a:srgbClr val="00A9E0"/>
                </a:solidFill>
                <a:latin typeface="Fredoka"/>
                <a:ea typeface="Fredoka"/>
                <a:cs typeface="Fredoka"/>
                <a:sym typeface="Fredoka"/>
              </a:rPr>
              <a:t>ACCESSORIES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9531791" y="0"/>
            <a:ext cx="8775702" cy="10287000"/>
          </a:xfrm>
          <a:custGeom>
            <a:avLst/>
            <a:gdLst/>
            <a:ahLst/>
            <a:cxnLst/>
            <a:rect l="l" t="t" r="r" b="b"/>
            <a:pathLst>
              <a:path w="7229015" h="10287000">
                <a:moveTo>
                  <a:pt x="0" y="0"/>
                </a:moveTo>
                <a:lnTo>
                  <a:pt x="7229016" y="0"/>
                </a:lnTo>
                <a:lnTo>
                  <a:pt x="7229016" y="10287000"/>
                </a:lnTo>
                <a:lnTo>
                  <a:pt x="0" y="10287000"/>
                </a:lnTo>
                <a:lnTo>
                  <a:pt x="0" y="0"/>
                </a:lnTo>
                <a:close/>
              </a:path>
            </a:pathLst>
          </a:custGeom>
          <a:blipFill>
            <a:blip r:embed="rId2"/>
            <a:stretch>
              <a:fillRect l="-396" r="-396"/>
            </a:stretch>
          </a:blipFill>
        </p:spPr>
        <p:txBody>
          <a:bodyPr/>
          <a:lstStyle/>
          <a:p>
            <a:endParaRPr lang="en-US"/>
          </a:p>
        </p:txBody>
      </p:sp>
      <p:sp>
        <p:nvSpPr>
          <p:cNvPr id="3" name="Freeform 3"/>
          <p:cNvSpPr/>
          <p:nvPr/>
        </p:nvSpPr>
        <p:spPr>
          <a:xfrm>
            <a:off x="1515521" y="1896160"/>
            <a:ext cx="7528890" cy="7528890"/>
          </a:xfrm>
          <a:custGeom>
            <a:avLst/>
            <a:gdLst/>
            <a:ahLst/>
            <a:cxnLst/>
            <a:rect l="l" t="t" r="r" b="b"/>
            <a:pathLst>
              <a:path w="7528890" h="7528890">
                <a:moveTo>
                  <a:pt x="0" y="0"/>
                </a:moveTo>
                <a:lnTo>
                  <a:pt x="7528889" y="0"/>
                </a:lnTo>
                <a:lnTo>
                  <a:pt x="7528889" y="7528890"/>
                </a:lnTo>
                <a:lnTo>
                  <a:pt x="0" y="752889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86421" y="505777"/>
            <a:ext cx="5889873" cy="1131570"/>
          </a:xfrm>
          <a:prstGeom prst="rect">
            <a:avLst/>
          </a:prstGeom>
        </p:spPr>
        <p:txBody>
          <a:bodyPr lIns="0" tIns="0" rIns="0" bIns="0" rtlCol="0" anchor="t">
            <a:spAutoFit/>
          </a:bodyPr>
          <a:lstStyle/>
          <a:p>
            <a:pPr marL="0" lvl="0" indent="0" algn="ctr">
              <a:lnSpc>
                <a:spcPts val="8640"/>
              </a:lnSpc>
              <a:spcBef>
                <a:spcPct val="0"/>
              </a:spcBef>
            </a:pPr>
            <a:r>
              <a:rPr lang="en-US" sz="8000" u="none" strike="noStrike">
                <a:solidFill>
                  <a:srgbClr val="00A9E0"/>
                </a:solidFill>
                <a:latin typeface="Fredoka"/>
                <a:ea typeface="Fredoka"/>
                <a:cs typeface="Fredoka"/>
                <a:sym typeface="Fredoka"/>
              </a:rPr>
              <a:t>Floor Plan: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312167" y="1175307"/>
            <a:ext cx="17663667" cy="8912792"/>
          </a:xfrm>
          <a:custGeom>
            <a:avLst/>
            <a:gdLst/>
            <a:ahLst/>
            <a:cxnLst/>
            <a:rect l="l" t="t" r="r" b="b"/>
            <a:pathLst>
              <a:path w="17663667" h="8912792">
                <a:moveTo>
                  <a:pt x="0" y="0"/>
                </a:moveTo>
                <a:lnTo>
                  <a:pt x="17663666" y="0"/>
                </a:lnTo>
                <a:lnTo>
                  <a:pt x="17663666" y="8912792"/>
                </a:lnTo>
                <a:lnTo>
                  <a:pt x="0" y="891279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45734" y="-8126"/>
            <a:ext cx="11245751" cy="1036826"/>
          </a:xfrm>
          <a:prstGeom prst="rect">
            <a:avLst/>
          </a:prstGeom>
        </p:spPr>
        <p:txBody>
          <a:bodyPr lIns="0" tIns="0" rIns="0" bIns="0" rtlCol="0" anchor="t">
            <a:spAutoFit/>
          </a:bodyPr>
          <a:lstStyle/>
          <a:p>
            <a:pPr algn="ctr">
              <a:lnSpc>
                <a:spcPts val="8477"/>
              </a:lnSpc>
            </a:pPr>
            <a:r>
              <a:rPr lang="en-US" sz="6055">
                <a:solidFill>
                  <a:srgbClr val="00A9E0"/>
                </a:solidFill>
                <a:latin typeface="Fredoka"/>
                <a:ea typeface="Fredoka"/>
                <a:cs typeface="Fredoka"/>
                <a:sym typeface="Fredoka"/>
              </a:rPr>
              <a:t>Merchandise Assorment Plan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4930246" y="290848"/>
            <a:ext cx="12907063" cy="9705304"/>
          </a:xfrm>
          <a:custGeom>
            <a:avLst/>
            <a:gdLst/>
            <a:ahLst/>
            <a:cxnLst/>
            <a:rect l="l" t="t" r="r" b="b"/>
            <a:pathLst>
              <a:path w="12907063" h="9705304">
                <a:moveTo>
                  <a:pt x="0" y="0"/>
                </a:moveTo>
                <a:lnTo>
                  <a:pt x="12907062" y="0"/>
                </a:lnTo>
                <a:lnTo>
                  <a:pt x="12907062" y="9705304"/>
                </a:lnTo>
                <a:lnTo>
                  <a:pt x="0" y="9705304"/>
                </a:lnTo>
                <a:lnTo>
                  <a:pt x="0" y="0"/>
                </a:lnTo>
                <a:close/>
              </a:path>
            </a:pathLst>
          </a:custGeom>
          <a:blipFill>
            <a:blip r:embed="rId2"/>
            <a:stretch>
              <a:fillRect t="-1423" r="-178"/>
            </a:stretch>
          </a:blipFill>
        </p:spPr>
        <p:txBody>
          <a:bodyPr/>
          <a:lstStyle/>
          <a:p>
            <a:endParaRPr lang="en-US"/>
          </a:p>
        </p:txBody>
      </p:sp>
      <p:sp>
        <p:nvSpPr>
          <p:cNvPr id="3" name="TextBox 3"/>
          <p:cNvSpPr txBox="1"/>
          <p:nvPr/>
        </p:nvSpPr>
        <p:spPr>
          <a:xfrm>
            <a:off x="1028700" y="4167118"/>
            <a:ext cx="3127921" cy="1571625"/>
          </a:xfrm>
          <a:prstGeom prst="rect">
            <a:avLst/>
          </a:prstGeom>
        </p:spPr>
        <p:txBody>
          <a:bodyPr lIns="0" tIns="0" rIns="0" bIns="0" rtlCol="0" anchor="t">
            <a:spAutoFit/>
          </a:bodyPr>
          <a:lstStyle/>
          <a:p>
            <a:pPr algn="ctr">
              <a:lnSpc>
                <a:spcPts val="6299"/>
              </a:lnSpc>
            </a:pPr>
            <a:r>
              <a:rPr lang="en-US" sz="4500">
                <a:solidFill>
                  <a:srgbClr val="00A9E0"/>
                </a:solidFill>
                <a:latin typeface="Fredoka"/>
                <a:ea typeface="Fredoka"/>
                <a:cs typeface="Fredoka"/>
                <a:sym typeface="Fredoka"/>
              </a:rPr>
              <a:t>6 Month </a:t>
            </a:r>
          </a:p>
          <a:p>
            <a:pPr algn="ctr">
              <a:lnSpc>
                <a:spcPts val="6299"/>
              </a:lnSpc>
            </a:pPr>
            <a:r>
              <a:rPr lang="en-US" sz="4500">
                <a:solidFill>
                  <a:srgbClr val="00A9E0"/>
                </a:solidFill>
                <a:latin typeface="Fredoka"/>
                <a:ea typeface="Fredoka"/>
                <a:cs typeface="Fredoka"/>
                <a:sym typeface="Fredoka"/>
              </a:rPr>
              <a:t>Sales Plan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268531" y="3523345"/>
            <a:ext cx="17750939" cy="2533148"/>
          </a:xfrm>
          <a:custGeom>
            <a:avLst/>
            <a:gdLst/>
            <a:ahLst/>
            <a:cxnLst/>
            <a:rect l="l" t="t" r="r" b="b"/>
            <a:pathLst>
              <a:path w="17750939" h="2533148">
                <a:moveTo>
                  <a:pt x="0" y="0"/>
                </a:moveTo>
                <a:lnTo>
                  <a:pt x="17750938" y="0"/>
                </a:lnTo>
                <a:lnTo>
                  <a:pt x="17750938" y="2533148"/>
                </a:lnTo>
                <a:lnTo>
                  <a:pt x="0" y="253314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170414" y="2072959"/>
            <a:ext cx="5947172" cy="771525"/>
          </a:xfrm>
          <a:prstGeom prst="rect">
            <a:avLst/>
          </a:prstGeom>
        </p:spPr>
        <p:txBody>
          <a:bodyPr lIns="0" tIns="0" rIns="0" bIns="0" rtlCol="0" anchor="t">
            <a:spAutoFit/>
          </a:bodyPr>
          <a:lstStyle/>
          <a:p>
            <a:pPr algn="ctr">
              <a:lnSpc>
                <a:spcPts val="6299"/>
              </a:lnSpc>
            </a:pPr>
            <a:r>
              <a:rPr lang="en-US" sz="4500">
                <a:solidFill>
                  <a:srgbClr val="00A9E0"/>
                </a:solidFill>
                <a:latin typeface="Fredoka"/>
                <a:ea typeface="Fredoka"/>
                <a:cs typeface="Fredoka"/>
                <a:sym typeface="Fredoka"/>
              </a:rPr>
              <a:t>5 Year Business Plan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TextBox 2"/>
          <p:cNvSpPr txBox="1"/>
          <p:nvPr/>
        </p:nvSpPr>
        <p:spPr>
          <a:xfrm>
            <a:off x="202578" y="229996"/>
            <a:ext cx="19576772" cy="10057004"/>
          </a:xfrm>
          <a:prstGeom prst="rect">
            <a:avLst/>
          </a:prstGeom>
        </p:spPr>
        <p:txBody>
          <a:bodyPr lIns="0" tIns="0" rIns="0" bIns="0" rtlCol="0" anchor="t">
            <a:spAutoFit/>
          </a:bodyPr>
          <a:lstStyle/>
          <a:p>
            <a:pPr algn="l">
              <a:lnSpc>
                <a:spcPts val="2601"/>
              </a:lnSpc>
              <a:spcBef>
                <a:spcPct val="0"/>
              </a:spcBef>
            </a:pPr>
            <a:r>
              <a:rPr lang="en-US" sz="2408">
                <a:solidFill>
                  <a:srgbClr val="00A9E0"/>
                </a:solidFill>
                <a:latin typeface="Fredoka"/>
                <a:ea typeface="Fredoka"/>
                <a:cs typeface="Fredoka"/>
                <a:sym typeface="Fredoka"/>
              </a:rPr>
              <a:t> Influencer Collaborations: Partnering with micro- and macro-influencers to promote the brand.</a:t>
            </a:r>
          </a:p>
          <a:p>
            <a:pPr algn="l">
              <a:lnSpc>
                <a:spcPts val="2601"/>
              </a:lnSpc>
              <a:spcBef>
                <a:spcPct val="0"/>
              </a:spcBef>
            </a:pPr>
            <a:r>
              <a:rPr lang="en-US" sz="2408">
                <a:solidFill>
                  <a:srgbClr val="00A9E0"/>
                </a:solidFill>
                <a:latin typeface="Fredoka"/>
                <a:ea typeface="Fredoka"/>
                <a:cs typeface="Fredoka"/>
                <a:sym typeface="Fredoka"/>
              </a:rPr>
              <a:t>Micro-influencers and Macro-Influencers: $500–$5,000 per post</a:t>
            </a:r>
          </a:p>
          <a:p>
            <a:pPr algn="l">
              <a:lnSpc>
                <a:spcPts val="2601"/>
              </a:lnSpc>
              <a:spcBef>
                <a:spcPct val="0"/>
              </a:spcBef>
            </a:pPr>
            <a:r>
              <a:rPr lang="en-US" sz="2408">
                <a:solidFill>
                  <a:srgbClr val="00A9E0"/>
                </a:solidFill>
                <a:latin typeface="Fredoka"/>
                <a:ea typeface="Fredoka"/>
                <a:cs typeface="Fredoka"/>
                <a:sym typeface="Fredoka"/>
              </a:rPr>
              <a:t>Total Budget: $50,000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Paid Social Media Ads: Facebook, Instagram, TikTok, YouTube, etc.</a:t>
            </a:r>
          </a:p>
          <a:p>
            <a:pPr algn="l">
              <a:lnSpc>
                <a:spcPts val="2601"/>
              </a:lnSpc>
              <a:spcBef>
                <a:spcPct val="0"/>
              </a:spcBef>
            </a:pPr>
            <a:r>
              <a:rPr lang="en-US" sz="2408">
                <a:solidFill>
                  <a:srgbClr val="00A9E0"/>
                </a:solidFill>
                <a:latin typeface="Fredoka"/>
                <a:ea typeface="Fredoka"/>
                <a:cs typeface="Fredoka"/>
                <a:sym typeface="Fredoka"/>
              </a:rPr>
              <a:t>Total Budget: $20,000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Content Creation (Photography, videography, editing, copywriting)</a:t>
            </a:r>
          </a:p>
          <a:p>
            <a:pPr algn="l">
              <a:lnSpc>
                <a:spcPts val="2601"/>
              </a:lnSpc>
              <a:spcBef>
                <a:spcPct val="0"/>
              </a:spcBef>
            </a:pPr>
            <a:r>
              <a:rPr lang="en-US" sz="2408">
                <a:solidFill>
                  <a:srgbClr val="00A9E0"/>
                </a:solidFill>
                <a:latin typeface="Fredoka"/>
                <a:ea typeface="Fredoka"/>
                <a:cs typeface="Fredoka"/>
                <a:sym typeface="Fredoka"/>
              </a:rPr>
              <a:t>Monthly: $5,000</a:t>
            </a:r>
          </a:p>
          <a:p>
            <a:pPr algn="l">
              <a:lnSpc>
                <a:spcPts val="2601"/>
              </a:lnSpc>
              <a:spcBef>
                <a:spcPct val="0"/>
              </a:spcBef>
            </a:pPr>
            <a:r>
              <a:rPr lang="en-US" sz="2408">
                <a:solidFill>
                  <a:srgbClr val="00A9E0"/>
                </a:solidFill>
                <a:latin typeface="Fredoka"/>
                <a:ea typeface="Fredoka"/>
                <a:cs typeface="Fredoka"/>
                <a:sym typeface="Fredoka"/>
              </a:rPr>
              <a:t>Total Budget: $60,000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Signage (Indoor/Outdoor): Retail store signs, banners, mall ads.</a:t>
            </a:r>
          </a:p>
          <a:p>
            <a:pPr algn="l">
              <a:lnSpc>
                <a:spcPts val="2601"/>
              </a:lnSpc>
              <a:spcBef>
                <a:spcPct val="0"/>
              </a:spcBef>
            </a:pPr>
            <a:r>
              <a:rPr lang="en-US" sz="2408">
                <a:solidFill>
                  <a:srgbClr val="00A9E0"/>
                </a:solidFill>
                <a:latin typeface="Fredoka"/>
                <a:ea typeface="Fredoka"/>
                <a:cs typeface="Fredoka"/>
                <a:sym typeface="Fredoka"/>
              </a:rPr>
              <a:t>Initial Design and Installation: $5,000</a:t>
            </a:r>
          </a:p>
          <a:p>
            <a:pPr algn="l">
              <a:lnSpc>
                <a:spcPts val="2601"/>
              </a:lnSpc>
              <a:spcBef>
                <a:spcPct val="0"/>
              </a:spcBef>
            </a:pPr>
            <a:r>
              <a:rPr lang="en-US" sz="2408">
                <a:solidFill>
                  <a:srgbClr val="00A9E0"/>
                </a:solidFill>
                <a:latin typeface="Fredoka"/>
                <a:ea typeface="Fredoka"/>
                <a:cs typeface="Fredoka"/>
                <a:sym typeface="Fredoka"/>
              </a:rPr>
              <a:t>Total Budget: $5,000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Brand Launch Events: Grand opening events, giveaways: $5,000 per event</a:t>
            </a:r>
          </a:p>
          <a:p>
            <a:pPr algn="l">
              <a:lnSpc>
                <a:spcPts val="2601"/>
              </a:lnSpc>
              <a:spcBef>
                <a:spcPct val="0"/>
              </a:spcBef>
            </a:pPr>
            <a:r>
              <a:rPr lang="en-US" sz="2408">
                <a:solidFill>
                  <a:srgbClr val="00A9E0"/>
                </a:solidFill>
                <a:latin typeface="Fredoka"/>
                <a:ea typeface="Fredoka"/>
                <a:cs typeface="Fredoka"/>
                <a:sym typeface="Fredoka"/>
              </a:rPr>
              <a:t>Number of events: 3-5 major cities</a:t>
            </a:r>
          </a:p>
          <a:p>
            <a:pPr algn="l">
              <a:lnSpc>
                <a:spcPts val="2601"/>
              </a:lnSpc>
              <a:spcBef>
                <a:spcPct val="0"/>
              </a:spcBef>
            </a:pPr>
            <a:r>
              <a:rPr lang="en-US" sz="2408">
                <a:solidFill>
                  <a:srgbClr val="00A9E0"/>
                </a:solidFill>
                <a:latin typeface="Fredoka"/>
                <a:ea typeface="Fredoka"/>
                <a:cs typeface="Fredoka"/>
                <a:sym typeface="Fredoka"/>
              </a:rPr>
              <a:t>Total Budget: $25,000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PR Firm: brand reputation, media, press releases.</a:t>
            </a:r>
          </a:p>
          <a:p>
            <a:pPr algn="l">
              <a:lnSpc>
                <a:spcPts val="2601"/>
              </a:lnSpc>
              <a:spcBef>
                <a:spcPct val="0"/>
              </a:spcBef>
            </a:pPr>
            <a:r>
              <a:rPr lang="en-US" sz="2408">
                <a:solidFill>
                  <a:srgbClr val="00A9E0"/>
                </a:solidFill>
                <a:latin typeface="Fredoka"/>
                <a:ea typeface="Fredoka"/>
                <a:cs typeface="Fredoka"/>
                <a:sym typeface="Fredoka"/>
              </a:rPr>
              <a:t>Monthly: $5,000 - $10,000</a:t>
            </a:r>
          </a:p>
          <a:p>
            <a:pPr algn="l">
              <a:lnSpc>
                <a:spcPts val="2601"/>
              </a:lnSpc>
              <a:spcBef>
                <a:spcPct val="0"/>
              </a:spcBef>
            </a:pPr>
            <a:r>
              <a:rPr lang="en-US" sz="2408">
                <a:solidFill>
                  <a:srgbClr val="00A9E0"/>
                </a:solidFill>
                <a:latin typeface="Fredoka"/>
                <a:ea typeface="Fredoka"/>
                <a:cs typeface="Fredoka"/>
                <a:sym typeface="Fredoka"/>
              </a:rPr>
              <a:t>Total Budget: $80,000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Press Events: Launch coverage, influencer events</a:t>
            </a:r>
          </a:p>
          <a:p>
            <a:pPr algn="l">
              <a:lnSpc>
                <a:spcPts val="2601"/>
              </a:lnSpc>
              <a:spcBef>
                <a:spcPct val="0"/>
              </a:spcBef>
            </a:pPr>
            <a:r>
              <a:rPr lang="en-US" sz="2408">
                <a:solidFill>
                  <a:srgbClr val="00A9E0"/>
                </a:solidFill>
                <a:latin typeface="Fredoka"/>
                <a:ea typeface="Fredoka"/>
                <a:cs typeface="Fredoka"/>
                <a:sym typeface="Fredoka"/>
              </a:rPr>
              <a:t>Total Budget: $30,000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Website Development &amp; Maintenance: User experience design, etc. </a:t>
            </a:r>
          </a:p>
          <a:p>
            <a:pPr algn="l">
              <a:lnSpc>
                <a:spcPts val="2601"/>
              </a:lnSpc>
              <a:spcBef>
                <a:spcPct val="0"/>
              </a:spcBef>
            </a:pPr>
            <a:r>
              <a:rPr lang="en-US" sz="2408">
                <a:solidFill>
                  <a:srgbClr val="00A9E0"/>
                </a:solidFill>
                <a:latin typeface="Fredoka"/>
                <a:ea typeface="Fredoka"/>
                <a:cs typeface="Fredoka"/>
                <a:sym typeface="Fredoka"/>
              </a:rPr>
              <a:t>Total Budget: $30,000</a:t>
            </a:r>
          </a:p>
          <a:p>
            <a:pPr algn="l">
              <a:lnSpc>
                <a:spcPts val="2601"/>
              </a:lnSpc>
              <a:spcBef>
                <a:spcPct val="0"/>
              </a:spcBef>
            </a:pPr>
            <a:r>
              <a:rPr lang="en-US" sz="2408">
                <a:solidFill>
                  <a:srgbClr val="00A9E0"/>
                </a:solidFill>
                <a:latin typeface="Fredoka"/>
                <a:ea typeface="Fredoka"/>
                <a:cs typeface="Fredoka"/>
                <a:sym typeface="Fredoka"/>
              </a:rPr>
              <a:t>---------------------------------------------------------------------------</a:t>
            </a:r>
          </a:p>
          <a:p>
            <a:pPr algn="l">
              <a:lnSpc>
                <a:spcPts val="2601"/>
              </a:lnSpc>
              <a:spcBef>
                <a:spcPct val="0"/>
              </a:spcBef>
            </a:pPr>
            <a:r>
              <a:rPr lang="en-US" sz="2408">
                <a:solidFill>
                  <a:srgbClr val="00A9E0"/>
                </a:solidFill>
                <a:latin typeface="Fredoka"/>
                <a:ea typeface="Fredoka"/>
                <a:cs typeface="Fredoka"/>
                <a:sym typeface="Fredoka"/>
              </a:rPr>
              <a:t>Total Estimated Marketing Budget:</a:t>
            </a:r>
          </a:p>
          <a:p>
            <a:pPr algn="l">
              <a:lnSpc>
                <a:spcPts val="2601"/>
              </a:lnSpc>
              <a:spcBef>
                <a:spcPct val="0"/>
              </a:spcBef>
            </a:pPr>
            <a:r>
              <a:rPr lang="en-US" sz="2408">
                <a:solidFill>
                  <a:srgbClr val="00A9E0"/>
                </a:solidFill>
                <a:latin typeface="Fredoka"/>
                <a:ea typeface="Fredoka"/>
                <a:cs typeface="Fredoka"/>
                <a:sym typeface="Fredoka"/>
              </a:rPr>
              <a:t>$300,000-$350,000</a:t>
            </a:r>
          </a:p>
        </p:txBody>
      </p:sp>
      <p:sp>
        <p:nvSpPr>
          <p:cNvPr id="3" name="TextBox 3"/>
          <p:cNvSpPr txBox="1"/>
          <p:nvPr/>
        </p:nvSpPr>
        <p:spPr>
          <a:xfrm>
            <a:off x="12049180" y="2800773"/>
            <a:ext cx="5686942" cy="4790230"/>
          </a:xfrm>
          <a:prstGeom prst="rect">
            <a:avLst/>
          </a:prstGeom>
        </p:spPr>
        <p:txBody>
          <a:bodyPr lIns="0" tIns="0" rIns="0" bIns="0" rtlCol="0" anchor="t">
            <a:spAutoFit/>
          </a:bodyPr>
          <a:lstStyle/>
          <a:p>
            <a:pPr algn="ctr">
              <a:lnSpc>
                <a:spcPts val="9390"/>
              </a:lnSpc>
              <a:spcBef>
                <a:spcPct val="0"/>
              </a:spcBef>
            </a:pPr>
            <a:r>
              <a:rPr lang="en-US" sz="8694">
                <a:solidFill>
                  <a:srgbClr val="00A9E0"/>
                </a:solidFill>
                <a:latin typeface="Fredoka"/>
                <a:ea typeface="Fredoka"/>
                <a:cs typeface="Fredoka"/>
                <a:sym typeface="Fredoka"/>
              </a:rPr>
              <a:t>Style Society Marketing Budget </a:t>
            </a:r>
          </a:p>
        </p:txBody>
      </p:sp>
      <p:sp>
        <p:nvSpPr>
          <p:cNvPr id="4" name="TextBox 4"/>
          <p:cNvSpPr txBox="1"/>
          <p:nvPr/>
        </p:nvSpPr>
        <p:spPr>
          <a:xfrm>
            <a:off x="12203569" y="7855703"/>
            <a:ext cx="5532553" cy="681871"/>
          </a:xfrm>
          <a:prstGeom prst="rect">
            <a:avLst/>
          </a:prstGeom>
        </p:spPr>
        <p:txBody>
          <a:bodyPr lIns="0" tIns="0" rIns="0" bIns="0" rtlCol="0" anchor="t">
            <a:spAutoFit/>
          </a:bodyPr>
          <a:lstStyle/>
          <a:p>
            <a:pPr algn="ctr">
              <a:lnSpc>
                <a:spcPts val="2618"/>
              </a:lnSpc>
            </a:pPr>
            <a:r>
              <a:rPr lang="en-US" sz="2424">
                <a:solidFill>
                  <a:srgbClr val="00A9E0"/>
                </a:solidFill>
                <a:latin typeface="Fredoka"/>
                <a:ea typeface="Fredoka"/>
                <a:cs typeface="Fredoka"/>
                <a:sym typeface="Fredoka"/>
              </a:rPr>
              <a:t>*Marketing Budget for Initial launch*</a:t>
            </a:r>
          </a:p>
          <a:p>
            <a:pPr algn="ctr">
              <a:lnSpc>
                <a:spcPts val="2618"/>
              </a:lnSpc>
              <a:spcBef>
                <a:spcPct val="0"/>
              </a:spcBef>
            </a:pPr>
            <a:r>
              <a:rPr lang="en-US" sz="2424">
                <a:solidFill>
                  <a:srgbClr val="00A9E0"/>
                </a:solidFill>
                <a:latin typeface="Fredoka"/>
                <a:ea typeface="Fredoka"/>
                <a:cs typeface="Fredoka"/>
                <a:sym typeface="Fredoka"/>
              </a:rPr>
              <a:t>September 2025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219312" y="4496349"/>
            <a:ext cx="5356521" cy="2077088"/>
          </a:xfrm>
          <a:custGeom>
            <a:avLst/>
            <a:gdLst/>
            <a:ahLst/>
            <a:cxnLst/>
            <a:rect l="l" t="t" r="r" b="b"/>
            <a:pathLst>
              <a:path w="5356521" h="2077088">
                <a:moveTo>
                  <a:pt x="0" y="0"/>
                </a:moveTo>
                <a:lnTo>
                  <a:pt x="5356522" y="0"/>
                </a:lnTo>
                <a:lnTo>
                  <a:pt x="5356522" y="2077088"/>
                </a:lnTo>
                <a:lnTo>
                  <a:pt x="0" y="2077088"/>
                </a:lnTo>
                <a:lnTo>
                  <a:pt x="0" y="0"/>
                </a:lnTo>
                <a:close/>
              </a:path>
            </a:pathLst>
          </a:custGeom>
          <a:blipFill>
            <a:blip r:embed="rId2"/>
            <a:stretch>
              <a:fillRect r="-12221" b="-15038"/>
            </a:stretch>
          </a:blipFill>
        </p:spPr>
        <p:txBody>
          <a:bodyPr/>
          <a:lstStyle/>
          <a:p>
            <a:endParaRPr lang="en-US"/>
          </a:p>
        </p:txBody>
      </p:sp>
      <p:sp>
        <p:nvSpPr>
          <p:cNvPr id="3" name="Freeform 3"/>
          <p:cNvSpPr/>
          <p:nvPr/>
        </p:nvSpPr>
        <p:spPr>
          <a:xfrm>
            <a:off x="5774430" y="4496349"/>
            <a:ext cx="5192491" cy="2077088"/>
          </a:xfrm>
          <a:custGeom>
            <a:avLst/>
            <a:gdLst/>
            <a:ahLst/>
            <a:cxnLst/>
            <a:rect l="l" t="t" r="r" b="b"/>
            <a:pathLst>
              <a:path w="5192491" h="2077088">
                <a:moveTo>
                  <a:pt x="0" y="0"/>
                </a:moveTo>
                <a:lnTo>
                  <a:pt x="5192491" y="0"/>
                </a:lnTo>
                <a:lnTo>
                  <a:pt x="5192491" y="2077088"/>
                </a:lnTo>
                <a:lnTo>
                  <a:pt x="0" y="2077088"/>
                </a:lnTo>
                <a:lnTo>
                  <a:pt x="0" y="0"/>
                </a:lnTo>
                <a:close/>
              </a:path>
            </a:pathLst>
          </a:custGeom>
          <a:blipFill>
            <a:blip r:embed="rId3"/>
            <a:stretch>
              <a:fillRect r="-26024" b="-14204"/>
            </a:stretch>
          </a:blipFill>
        </p:spPr>
        <p:txBody>
          <a:bodyPr/>
          <a:lstStyle/>
          <a:p>
            <a:endParaRPr lang="en-US"/>
          </a:p>
        </p:txBody>
      </p:sp>
      <p:sp>
        <p:nvSpPr>
          <p:cNvPr id="4" name="Freeform 4"/>
          <p:cNvSpPr/>
          <p:nvPr/>
        </p:nvSpPr>
        <p:spPr>
          <a:xfrm>
            <a:off x="229064" y="7050060"/>
            <a:ext cx="5372079" cy="1617787"/>
          </a:xfrm>
          <a:custGeom>
            <a:avLst/>
            <a:gdLst/>
            <a:ahLst/>
            <a:cxnLst/>
            <a:rect l="l" t="t" r="r" b="b"/>
            <a:pathLst>
              <a:path w="5372079" h="1617787">
                <a:moveTo>
                  <a:pt x="0" y="0"/>
                </a:moveTo>
                <a:lnTo>
                  <a:pt x="5372079" y="0"/>
                </a:lnTo>
                <a:lnTo>
                  <a:pt x="5372079" y="1617787"/>
                </a:lnTo>
                <a:lnTo>
                  <a:pt x="0" y="1617787"/>
                </a:lnTo>
                <a:lnTo>
                  <a:pt x="0" y="0"/>
                </a:lnTo>
                <a:close/>
              </a:path>
            </a:pathLst>
          </a:custGeom>
          <a:blipFill>
            <a:blip r:embed="rId4"/>
            <a:stretch>
              <a:fillRect l="-3586" r="-8992"/>
            </a:stretch>
          </a:blipFill>
        </p:spPr>
        <p:txBody>
          <a:bodyPr/>
          <a:lstStyle/>
          <a:p>
            <a:endParaRPr lang="en-US"/>
          </a:p>
        </p:txBody>
      </p:sp>
      <p:sp>
        <p:nvSpPr>
          <p:cNvPr id="5" name="Freeform 5"/>
          <p:cNvSpPr/>
          <p:nvPr/>
        </p:nvSpPr>
        <p:spPr>
          <a:xfrm>
            <a:off x="11166946" y="4496349"/>
            <a:ext cx="5757336" cy="2077088"/>
          </a:xfrm>
          <a:custGeom>
            <a:avLst/>
            <a:gdLst/>
            <a:ahLst/>
            <a:cxnLst/>
            <a:rect l="l" t="t" r="r" b="b"/>
            <a:pathLst>
              <a:path w="5757336" h="2077088">
                <a:moveTo>
                  <a:pt x="0" y="0"/>
                </a:moveTo>
                <a:lnTo>
                  <a:pt x="5757336" y="0"/>
                </a:lnTo>
                <a:lnTo>
                  <a:pt x="5757336" y="2077088"/>
                </a:lnTo>
                <a:lnTo>
                  <a:pt x="0" y="2077088"/>
                </a:lnTo>
                <a:lnTo>
                  <a:pt x="0" y="0"/>
                </a:lnTo>
                <a:close/>
              </a:path>
            </a:pathLst>
          </a:custGeom>
          <a:blipFill>
            <a:blip r:embed="rId5"/>
            <a:stretch>
              <a:fillRect b="-8101"/>
            </a:stretch>
          </a:blipFill>
        </p:spPr>
        <p:txBody>
          <a:bodyPr/>
          <a:lstStyle/>
          <a:p>
            <a:endParaRPr lang="en-US"/>
          </a:p>
        </p:txBody>
      </p:sp>
      <p:sp>
        <p:nvSpPr>
          <p:cNvPr id="6" name="Freeform 6"/>
          <p:cNvSpPr/>
          <p:nvPr/>
        </p:nvSpPr>
        <p:spPr>
          <a:xfrm>
            <a:off x="5774430" y="6922020"/>
            <a:ext cx="5392516" cy="1745827"/>
          </a:xfrm>
          <a:custGeom>
            <a:avLst/>
            <a:gdLst/>
            <a:ahLst/>
            <a:cxnLst/>
            <a:rect l="l" t="t" r="r" b="b"/>
            <a:pathLst>
              <a:path w="5392516" h="1745827">
                <a:moveTo>
                  <a:pt x="0" y="0"/>
                </a:moveTo>
                <a:lnTo>
                  <a:pt x="5392516" y="0"/>
                </a:lnTo>
                <a:lnTo>
                  <a:pt x="5392516" y="1745827"/>
                </a:lnTo>
                <a:lnTo>
                  <a:pt x="0" y="1745827"/>
                </a:lnTo>
                <a:lnTo>
                  <a:pt x="0" y="0"/>
                </a:lnTo>
                <a:close/>
              </a:path>
            </a:pathLst>
          </a:custGeom>
          <a:blipFill>
            <a:blip r:embed="rId6"/>
            <a:stretch>
              <a:fillRect/>
            </a:stretch>
          </a:blipFill>
        </p:spPr>
        <p:txBody>
          <a:bodyPr/>
          <a:lstStyle/>
          <a:p>
            <a:endParaRPr lang="en-US"/>
          </a:p>
        </p:txBody>
      </p:sp>
      <p:sp>
        <p:nvSpPr>
          <p:cNvPr id="7" name="Freeform 7"/>
          <p:cNvSpPr/>
          <p:nvPr/>
        </p:nvSpPr>
        <p:spPr>
          <a:xfrm>
            <a:off x="11338396" y="6846158"/>
            <a:ext cx="6123323" cy="1821689"/>
          </a:xfrm>
          <a:custGeom>
            <a:avLst/>
            <a:gdLst/>
            <a:ahLst/>
            <a:cxnLst/>
            <a:rect l="l" t="t" r="r" b="b"/>
            <a:pathLst>
              <a:path w="6123323" h="1821689">
                <a:moveTo>
                  <a:pt x="0" y="0"/>
                </a:moveTo>
                <a:lnTo>
                  <a:pt x="6123324" y="0"/>
                </a:lnTo>
                <a:lnTo>
                  <a:pt x="6123324" y="1821689"/>
                </a:lnTo>
                <a:lnTo>
                  <a:pt x="0" y="1821689"/>
                </a:lnTo>
                <a:lnTo>
                  <a:pt x="0" y="0"/>
                </a:lnTo>
                <a:close/>
              </a:path>
            </a:pathLst>
          </a:custGeom>
          <a:blipFill>
            <a:blip r:embed="rId7"/>
            <a:stretch>
              <a:fillRect/>
            </a:stretch>
          </a:blipFill>
        </p:spPr>
        <p:txBody>
          <a:bodyPr/>
          <a:lstStyle/>
          <a:p>
            <a:endParaRPr lang="en-US"/>
          </a:p>
        </p:txBody>
      </p:sp>
      <p:sp>
        <p:nvSpPr>
          <p:cNvPr id="8" name="Freeform 8"/>
          <p:cNvSpPr/>
          <p:nvPr/>
        </p:nvSpPr>
        <p:spPr>
          <a:xfrm>
            <a:off x="0" y="212576"/>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333915" y="664023"/>
            <a:ext cx="17620169" cy="1131570"/>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STYLE SOCIETY MARKETING PLAN</a:t>
            </a:r>
          </a:p>
        </p:txBody>
      </p:sp>
      <p:sp>
        <p:nvSpPr>
          <p:cNvPr id="10" name="TextBox 10"/>
          <p:cNvSpPr txBox="1"/>
          <p:nvPr/>
        </p:nvSpPr>
        <p:spPr>
          <a:xfrm>
            <a:off x="219312" y="1985254"/>
            <a:ext cx="12582233" cy="1651635"/>
          </a:xfrm>
          <a:prstGeom prst="rect">
            <a:avLst/>
          </a:prstGeom>
        </p:spPr>
        <p:txBody>
          <a:bodyPr lIns="0" tIns="0" rIns="0" bIns="0" rtlCol="0" anchor="t">
            <a:spAutoFit/>
          </a:bodyPr>
          <a:lstStyle/>
          <a:p>
            <a:pPr algn="l">
              <a:lnSpc>
                <a:spcPts val="4319"/>
              </a:lnSpc>
              <a:spcBef>
                <a:spcPct val="0"/>
              </a:spcBef>
            </a:pPr>
            <a:r>
              <a:rPr lang="en-US" sz="3999">
                <a:solidFill>
                  <a:srgbClr val="00A9E0"/>
                </a:solidFill>
                <a:latin typeface="Noto Serif"/>
                <a:ea typeface="Noto Serif"/>
                <a:cs typeface="Noto Serif"/>
                <a:sym typeface="Noto Serif"/>
              </a:rPr>
              <a:t>Our marketing initiative will consist mainly of working with Mommy Influencers to gain reach to the parent community on our Style Society launch. </a:t>
            </a:r>
          </a:p>
        </p:txBody>
      </p:sp>
      <p:sp>
        <p:nvSpPr>
          <p:cNvPr id="11" name="TextBox 11"/>
          <p:cNvSpPr txBox="1"/>
          <p:nvPr/>
        </p:nvSpPr>
        <p:spPr>
          <a:xfrm>
            <a:off x="229064" y="3817025"/>
            <a:ext cx="9769112" cy="374523"/>
          </a:xfrm>
          <a:prstGeom prst="rect">
            <a:avLst/>
          </a:prstGeom>
        </p:spPr>
        <p:txBody>
          <a:bodyPr lIns="0" tIns="0" rIns="0" bIns="0" rtlCol="0" anchor="t">
            <a:spAutoFit/>
          </a:bodyPr>
          <a:lstStyle/>
          <a:p>
            <a:pPr algn="l">
              <a:lnSpc>
                <a:spcPts val="2916"/>
              </a:lnSpc>
              <a:spcBef>
                <a:spcPct val="0"/>
              </a:spcBef>
            </a:pPr>
            <a:r>
              <a:rPr lang="en-US" sz="2700">
                <a:solidFill>
                  <a:srgbClr val="00A9E0"/>
                </a:solidFill>
                <a:latin typeface="Fredoka"/>
                <a:ea typeface="Fredoka"/>
                <a:cs typeface="Fredoka"/>
                <a:sym typeface="Fredoka"/>
              </a:rPr>
              <a:t>Some of the influencers we would like to work with are:  </a:t>
            </a:r>
          </a:p>
        </p:txBody>
      </p:sp>
      <p:sp>
        <p:nvSpPr>
          <p:cNvPr id="12" name="Freeform 12"/>
          <p:cNvSpPr/>
          <p:nvPr/>
        </p:nvSpPr>
        <p:spPr>
          <a:xfrm>
            <a:off x="15771990" y="2087077"/>
            <a:ext cx="1689730" cy="1398251"/>
          </a:xfrm>
          <a:custGeom>
            <a:avLst/>
            <a:gdLst/>
            <a:ahLst/>
            <a:cxnLst/>
            <a:rect l="l" t="t" r="r" b="b"/>
            <a:pathLst>
              <a:path w="1689730" h="1398251">
                <a:moveTo>
                  <a:pt x="0" y="0"/>
                </a:moveTo>
                <a:lnTo>
                  <a:pt x="1689730" y="0"/>
                </a:lnTo>
                <a:lnTo>
                  <a:pt x="1689730" y="1398252"/>
                </a:lnTo>
                <a:lnTo>
                  <a:pt x="0" y="1398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778607" y="4088074"/>
            <a:ext cx="3223505" cy="5545815"/>
          </a:xfrm>
          <a:custGeom>
            <a:avLst/>
            <a:gdLst/>
            <a:ahLst/>
            <a:cxnLst/>
            <a:rect l="l" t="t" r="r" b="b"/>
            <a:pathLst>
              <a:path w="3223505" h="5545815">
                <a:moveTo>
                  <a:pt x="0" y="0"/>
                </a:moveTo>
                <a:lnTo>
                  <a:pt x="3223505" y="0"/>
                </a:lnTo>
                <a:lnTo>
                  <a:pt x="3223505" y="5545815"/>
                </a:lnTo>
                <a:lnTo>
                  <a:pt x="0" y="5545815"/>
                </a:lnTo>
                <a:lnTo>
                  <a:pt x="0" y="0"/>
                </a:lnTo>
                <a:close/>
              </a:path>
            </a:pathLst>
          </a:custGeom>
          <a:blipFill>
            <a:blip r:embed="rId2"/>
            <a:stretch>
              <a:fillRect/>
            </a:stretch>
          </a:blipFill>
        </p:spPr>
        <p:txBody>
          <a:bodyPr/>
          <a:lstStyle/>
          <a:p>
            <a:endParaRPr lang="en-US"/>
          </a:p>
        </p:txBody>
      </p:sp>
      <p:sp>
        <p:nvSpPr>
          <p:cNvPr id="3" name="Freeform 3"/>
          <p:cNvSpPr/>
          <p:nvPr/>
        </p:nvSpPr>
        <p:spPr>
          <a:xfrm>
            <a:off x="4549801" y="4028302"/>
            <a:ext cx="3181170" cy="5605587"/>
          </a:xfrm>
          <a:custGeom>
            <a:avLst/>
            <a:gdLst/>
            <a:ahLst/>
            <a:cxnLst/>
            <a:rect l="l" t="t" r="r" b="b"/>
            <a:pathLst>
              <a:path w="3181170" h="5605587">
                <a:moveTo>
                  <a:pt x="0" y="0"/>
                </a:moveTo>
                <a:lnTo>
                  <a:pt x="3181171" y="0"/>
                </a:lnTo>
                <a:lnTo>
                  <a:pt x="3181171" y="5605587"/>
                </a:lnTo>
                <a:lnTo>
                  <a:pt x="0" y="5605587"/>
                </a:lnTo>
                <a:lnTo>
                  <a:pt x="0" y="0"/>
                </a:lnTo>
                <a:close/>
              </a:path>
            </a:pathLst>
          </a:custGeom>
          <a:blipFill>
            <a:blip r:embed="rId3"/>
            <a:stretch>
              <a:fillRect/>
            </a:stretch>
          </a:blipFill>
        </p:spPr>
        <p:txBody>
          <a:bodyPr/>
          <a:lstStyle/>
          <a:p>
            <a:endParaRPr lang="en-US"/>
          </a:p>
        </p:txBody>
      </p:sp>
      <p:sp>
        <p:nvSpPr>
          <p:cNvPr id="4" name="Freeform 4"/>
          <p:cNvSpPr/>
          <p:nvPr/>
        </p:nvSpPr>
        <p:spPr>
          <a:xfrm>
            <a:off x="13052111" y="4088074"/>
            <a:ext cx="3424541" cy="5545815"/>
          </a:xfrm>
          <a:custGeom>
            <a:avLst/>
            <a:gdLst/>
            <a:ahLst/>
            <a:cxnLst/>
            <a:rect l="l" t="t" r="r" b="b"/>
            <a:pathLst>
              <a:path w="3424541" h="5545815">
                <a:moveTo>
                  <a:pt x="0" y="0"/>
                </a:moveTo>
                <a:lnTo>
                  <a:pt x="3424540" y="0"/>
                </a:lnTo>
                <a:lnTo>
                  <a:pt x="3424540" y="5545815"/>
                </a:lnTo>
                <a:lnTo>
                  <a:pt x="0" y="5545815"/>
                </a:lnTo>
                <a:lnTo>
                  <a:pt x="0" y="0"/>
                </a:lnTo>
                <a:close/>
              </a:path>
            </a:pathLst>
          </a:custGeom>
          <a:blipFill>
            <a:blip r:embed="rId4"/>
            <a:stretch>
              <a:fillRect/>
            </a:stretch>
          </a:blipFill>
        </p:spPr>
        <p:txBody>
          <a:bodyPr/>
          <a:lstStyle/>
          <a:p>
            <a:endParaRPr lang="en-US"/>
          </a:p>
        </p:txBody>
      </p:sp>
      <p:sp>
        <p:nvSpPr>
          <p:cNvPr id="5" name="Freeform 5"/>
          <p:cNvSpPr/>
          <p:nvPr/>
        </p:nvSpPr>
        <p:spPr>
          <a:xfrm>
            <a:off x="8918783" y="4088074"/>
            <a:ext cx="3120079" cy="5738077"/>
          </a:xfrm>
          <a:custGeom>
            <a:avLst/>
            <a:gdLst/>
            <a:ahLst/>
            <a:cxnLst/>
            <a:rect l="l" t="t" r="r" b="b"/>
            <a:pathLst>
              <a:path w="3120079" h="5738077">
                <a:moveTo>
                  <a:pt x="0" y="0"/>
                </a:moveTo>
                <a:lnTo>
                  <a:pt x="3120080" y="0"/>
                </a:lnTo>
                <a:lnTo>
                  <a:pt x="3120080" y="5738077"/>
                </a:lnTo>
                <a:lnTo>
                  <a:pt x="0" y="5738077"/>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0" y="955559"/>
            <a:ext cx="17837567" cy="2226945"/>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STYLE SOCIETY x MOM INFLUENCER EXAMPLE CONTENT</a:t>
            </a:r>
          </a:p>
        </p:txBody>
      </p:sp>
      <p:sp>
        <p:nvSpPr>
          <p:cNvPr id="7" name="Freeform 7"/>
          <p:cNvSpPr/>
          <p:nvPr/>
        </p:nvSpPr>
        <p:spPr>
          <a:xfrm>
            <a:off x="14764381" y="869834"/>
            <a:ext cx="1337484" cy="1106768"/>
          </a:xfrm>
          <a:custGeom>
            <a:avLst/>
            <a:gdLst/>
            <a:ahLst/>
            <a:cxnLst/>
            <a:rect l="l" t="t" r="r" b="b"/>
            <a:pathLst>
              <a:path w="1337484" h="1106768">
                <a:moveTo>
                  <a:pt x="0" y="0"/>
                </a:moveTo>
                <a:lnTo>
                  <a:pt x="1337484" y="0"/>
                </a:lnTo>
                <a:lnTo>
                  <a:pt x="1337484" y="1106767"/>
                </a:lnTo>
                <a:lnTo>
                  <a:pt x="0" y="1106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266794">
            <a:off x="-2639400" y="-1602662"/>
            <a:ext cx="6354480" cy="4209843"/>
          </a:xfrm>
          <a:custGeom>
            <a:avLst/>
            <a:gdLst/>
            <a:ahLst/>
            <a:cxnLst/>
            <a:rect l="l" t="t" r="r" b="b"/>
            <a:pathLst>
              <a:path w="6354480" h="4209843">
                <a:moveTo>
                  <a:pt x="0" y="0"/>
                </a:moveTo>
                <a:lnTo>
                  <a:pt x="6354480" y="0"/>
                </a:lnTo>
                <a:lnTo>
                  <a:pt x="6354480" y="4209843"/>
                </a:lnTo>
                <a:lnTo>
                  <a:pt x="0" y="4209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266794">
            <a:off x="14660327" y="7944272"/>
            <a:ext cx="6354480" cy="4209843"/>
          </a:xfrm>
          <a:custGeom>
            <a:avLst/>
            <a:gdLst/>
            <a:ahLst/>
            <a:cxnLst/>
            <a:rect l="l" t="t" r="r" b="b"/>
            <a:pathLst>
              <a:path w="6354480" h="4209843">
                <a:moveTo>
                  <a:pt x="0" y="0"/>
                </a:moveTo>
                <a:lnTo>
                  <a:pt x="6354480" y="0"/>
                </a:lnTo>
                <a:lnTo>
                  <a:pt x="6354480" y="4209843"/>
                </a:lnTo>
                <a:lnTo>
                  <a:pt x="0" y="4209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rot="849221">
            <a:off x="-2844057" y="-2423081"/>
            <a:ext cx="6354480" cy="4209843"/>
          </a:xfrm>
          <a:custGeom>
            <a:avLst/>
            <a:gdLst/>
            <a:ahLst/>
            <a:cxnLst/>
            <a:rect l="l" t="t" r="r" b="b"/>
            <a:pathLst>
              <a:path w="6354480" h="4209843">
                <a:moveTo>
                  <a:pt x="0" y="0"/>
                </a:moveTo>
                <a:lnTo>
                  <a:pt x="6354481" y="0"/>
                </a:lnTo>
                <a:lnTo>
                  <a:pt x="6354481" y="4209843"/>
                </a:lnTo>
                <a:lnTo>
                  <a:pt x="0" y="4209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67742" y="643658"/>
            <a:ext cx="16552515" cy="1131570"/>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STYLE SOCIETY REWARDS PLAN </a:t>
            </a:r>
          </a:p>
        </p:txBody>
      </p:sp>
      <p:sp>
        <p:nvSpPr>
          <p:cNvPr id="4" name="TextBox 4"/>
          <p:cNvSpPr txBox="1"/>
          <p:nvPr/>
        </p:nvSpPr>
        <p:spPr>
          <a:xfrm>
            <a:off x="0" y="2099213"/>
            <a:ext cx="18288000" cy="1651635"/>
          </a:xfrm>
          <a:prstGeom prst="rect">
            <a:avLst/>
          </a:prstGeom>
        </p:spPr>
        <p:txBody>
          <a:bodyPr lIns="0" tIns="0" rIns="0" bIns="0" rtlCol="0" anchor="t">
            <a:spAutoFit/>
          </a:bodyPr>
          <a:lstStyle/>
          <a:p>
            <a:pPr algn="ctr">
              <a:lnSpc>
                <a:spcPts val="4319"/>
              </a:lnSpc>
              <a:spcBef>
                <a:spcPct val="0"/>
              </a:spcBef>
            </a:pPr>
            <a:r>
              <a:rPr lang="en-US" sz="3999">
                <a:solidFill>
                  <a:srgbClr val="00A9E0"/>
                </a:solidFill>
                <a:latin typeface="Fredoka"/>
                <a:ea typeface="Fredoka"/>
                <a:cs typeface="Fredoka"/>
                <a:sym typeface="Fredoka"/>
              </a:rPr>
              <a:t>In addition to marketing the launch of Style Society in collaboration with mommy influencers, Carter’s and Style Society will launch their updated sustainability rewards program.  </a:t>
            </a:r>
          </a:p>
        </p:txBody>
      </p:sp>
      <p:sp>
        <p:nvSpPr>
          <p:cNvPr id="5" name="TextBox 5"/>
          <p:cNvSpPr txBox="1"/>
          <p:nvPr/>
        </p:nvSpPr>
        <p:spPr>
          <a:xfrm>
            <a:off x="187248" y="5980892"/>
            <a:ext cx="6058162" cy="3693795"/>
          </a:xfrm>
          <a:prstGeom prst="rect">
            <a:avLst/>
          </a:prstGeom>
        </p:spPr>
        <p:txBody>
          <a:bodyPr lIns="0" tIns="0" rIns="0" bIns="0" rtlCol="0" anchor="t">
            <a:spAutoFit/>
          </a:bodyPr>
          <a:lstStyle/>
          <a:p>
            <a:pPr algn="ctr">
              <a:lnSpc>
                <a:spcPts val="3240"/>
              </a:lnSpc>
            </a:pPr>
            <a:r>
              <a:rPr lang="en-US" sz="3000">
                <a:solidFill>
                  <a:srgbClr val="00A9E0"/>
                </a:solidFill>
                <a:latin typeface="Fredoka"/>
                <a:ea typeface="Fredoka"/>
                <a:cs typeface="Fredoka"/>
                <a:sym typeface="Fredoka"/>
              </a:rPr>
              <a:t>Style Sustainably Rewards is a rewards program where parents can bring in their childrens clothes from Carter’s to Style Society when their child becomes to big for their Carter’s clothes. The donated clothes will be used for Little Planet. </a:t>
            </a:r>
          </a:p>
          <a:p>
            <a:pPr algn="ctr">
              <a:lnSpc>
                <a:spcPts val="3240"/>
              </a:lnSpc>
              <a:spcBef>
                <a:spcPct val="0"/>
              </a:spcBef>
            </a:pPr>
            <a:endParaRPr lang="en-US" sz="3000">
              <a:solidFill>
                <a:srgbClr val="00A9E0"/>
              </a:solidFill>
              <a:latin typeface="Fredoka"/>
              <a:ea typeface="Fredoka"/>
              <a:cs typeface="Fredoka"/>
              <a:sym typeface="Fredoka"/>
            </a:endParaRPr>
          </a:p>
        </p:txBody>
      </p:sp>
      <p:sp>
        <p:nvSpPr>
          <p:cNvPr id="6" name="TextBox 6"/>
          <p:cNvSpPr txBox="1"/>
          <p:nvPr/>
        </p:nvSpPr>
        <p:spPr>
          <a:xfrm>
            <a:off x="6925603" y="4319732"/>
            <a:ext cx="4919012" cy="3284220"/>
          </a:xfrm>
          <a:prstGeom prst="rect">
            <a:avLst/>
          </a:prstGeom>
        </p:spPr>
        <p:txBody>
          <a:bodyPr lIns="0" tIns="0" rIns="0" bIns="0" rtlCol="0" anchor="t">
            <a:spAutoFit/>
          </a:bodyPr>
          <a:lstStyle/>
          <a:p>
            <a:pPr algn="ctr">
              <a:lnSpc>
                <a:spcPts val="3240"/>
              </a:lnSpc>
              <a:spcBef>
                <a:spcPct val="0"/>
              </a:spcBef>
            </a:pPr>
            <a:r>
              <a:rPr lang="en-US" sz="3000">
                <a:solidFill>
                  <a:srgbClr val="00A9E0"/>
                </a:solidFill>
                <a:latin typeface="Fredoka"/>
                <a:ea typeface="Fredoka"/>
                <a:cs typeface="Fredoka"/>
                <a:sym typeface="Fredoka"/>
              </a:rPr>
              <a:t>For each piece of clothing brought in, rewards members can gain 5-10 points depending on the condition and the type of clothing piece (for ex. cotton t-shirts -&gt; 3 points, denim pants -&gt; 5 points). </a:t>
            </a:r>
          </a:p>
        </p:txBody>
      </p:sp>
      <p:sp>
        <p:nvSpPr>
          <p:cNvPr id="7" name="TextBox 7"/>
          <p:cNvSpPr txBox="1"/>
          <p:nvPr/>
        </p:nvSpPr>
        <p:spPr>
          <a:xfrm>
            <a:off x="12696245" y="6793230"/>
            <a:ext cx="5111784" cy="2465070"/>
          </a:xfrm>
          <a:prstGeom prst="rect">
            <a:avLst/>
          </a:prstGeom>
        </p:spPr>
        <p:txBody>
          <a:bodyPr lIns="0" tIns="0" rIns="0" bIns="0" rtlCol="0" anchor="t">
            <a:spAutoFit/>
          </a:bodyPr>
          <a:lstStyle/>
          <a:p>
            <a:pPr algn="ctr">
              <a:lnSpc>
                <a:spcPts val="3240"/>
              </a:lnSpc>
              <a:spcBef>
                <a:spcPct val="0"/>
              </a:spcBef>
            </a:pPr>
            <a:r>
              <a:rPr lang="en-US" sz="3000">
                <a:solidFill>
                  <a:srgbClr val="00A9E0"/>
                </a:solidFill>
                <a:latin typeface="Fredoka"/>
                <a:ea typeface="Fredoka"/>
                <a:cs typeface="Fredoka"/>
                <a:sym typeface="Fredoka"/>
              </a:rPr>
              <a:t>When customers reach 50 points, they can get 20% off their total on their next purchase, when they reach 100 points, members can get 25% off their total.</a:t>
            </a:r>
          </a:p>
        </p:txBody>
      </p:sp>
      <p:sp>
        <p:nvSpPr>
          <p:cNvPr id="8" name="Freeform 8"/>
          <p:cNvSpPr/>
          <p:nvPr/>
        </p:nvSpPr>
        <p:spPr>
          <a:xfrm>
            <a:off x="12027503" y="4036598"/>
            <a:ext cx="1337484" cy="1106768"/>
          </a:xfrm>
          <a:custGeom>
            <a:avLst/>
            <a:gdLst/>
            <a:ahLst/>
            <a:cxnLst/>
            <a:rect l="l" t="t" r="r" b="b"/>
            <a:pathLst>
              <a:path w="1337484" h="1106768">
                <a:moveTo>
                  <a:pt x="0" y="0"/>
                </a:moveTo>
                <a:lnTo>
                  <a:pt x="1337484" y="0"/>
                </a:lnTo>
                <a:lnTo>
                  <a:pt x="1337484" y="1106767"/>
                </a:lnTo>
                <a:lnTo>
                  <a:pt x="0" y="1106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063679" y="4036732"/>
            <a:ext cx="1337484" cy="1106768"/>
          </a:xfrm>
          <a:custGeom>
            <a:avLst/>
            <a:gdLst/>
            <a:ahLst/>
            <a:cxnLst/>
            <a:rect l="l" t="t" r="r" b="b"/>
            <a:pathLst>
              <a:path w="1337484" h="1106768">
                <a:moveTo>
                  <a:pt x="0" y="0"/>
                </a:moveTo>
                <a:lnTo>
                  <a:pt x="1337483" y="0"/>
                </a:lnTo>
                <a:lnTo>
                  <a:pt x="1337483" y="1106768"/>
                </a:lnTo>
                <a:lnTo>
                  <a:pt x="0" y="1106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422160">
            <a:off x="15110760" y="8182078"/>
            <a:ext cx="6354480" cy="4209843"/>
          </a:xfrm>
          <a:custGeom>
            <a:avLst/>
            <a:gdLst/>
            <a:ahLst/>
            <a:cxnLst/>
            <a:rect l="l" t="t" r="r" b="b"/>
            <a:pathLst>
              <a:path w="6354480" h="4209843">
                <a:moveTo>
                  <a:pt x="0" y="0"/>
                </a:moveTo>
                <a:lnTo>
                  <a:pt x="6354480" y="0"/>
                </a:lnTo>
                <a:lnTo>
                  <a:pt x="6354480" y="4209844"/>
                </a:lnTo>
                <a:lnTo>
                  <a:pt x="0" y="4209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16486823" y="321015"/>
            <a:ext cx="1441218" cy="1192608"/>
          </a:xfrm>
          <a:custGeom>
            <a:avLst/>
            <a:gdLst/>
            <a:ahLst/>
            <a:cxnLst/>
            <a:rect l="l" t="t" r="r" b="b"/>
            <a:pathLst>
              <a:path w="1441218" h="1192608">
                <a:moveTo>
                  <a:pt x="0" y="0"/>
                </a:moveTo>
                <a:lnTo>
                  <a:pt x="1441219" y="0"/>
                </a:lnTo>
                <a:lnTo>
                  <a:pt x="1441219" y="1192608"/>
                </a:lnTo>
                <a:lnTo>
                  <a:pt x="0" y="1192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715502" y="8787646"/>
            <a:ext cx="1337484" cy="1106768"/>
          </a:xfrm>
          <a:custGeom>
            <a:avLst/>
            <a:gdLst/>
            <a:ahLst/>
            <a:cxnLst/>
            <a:rect l="l" t="t" r="r" b="b"/>
            <a:pathLst>
              <a:path w="1337484" h="1106768">
                <a:moveTo>
                  <a:pt x="0" y="0"/>
                </a:moveTo>
                <a:lnTo>
                  <a:pt x="1337484" y="0"/>
                </a:lnTo>
                <a:lnTo>
                  <a:pt x="1337484" y="1106767"/>
                </a:lnTo>
                <a:lnTo>
                  <a:pt x="0" y="11067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15435">
            <a:off x="-2673767" y="-1157008"/>
            <a:ext cx="5347534" cy="3542741"/>
          </a:xfrm>
          <a:custGeom>
            <a:avLst/>
            <a:gdLst/>
            <a:ahLst/>
            <a:cxnLst/>
            <a:rect l="l" t="t" r="r" b="b"/>
            <a:pathLst>
              <a:path w="5347534" h="3542741">
                <a:moveTo>
                  <a:pt x="0" y="0"/>
                </a:moveTo>
                <a:lnTo>
                  <a:pt x="5347534" y="0"/>
                </a:lnTo>
                <a:lnTo>
                  <a:pt x="5347534" y="3542742"/>
                </a:lnTo>
                <a:lnTo>
                  <a:pt x="0" y="3542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374199" y="91440"/>
            <a:ext cx="11224320" cy="1131570"/>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Style Society Rewards </a:t>
            </a:r>
          </a:p>
        </p:txBody>
      </p:sp>
      <p:sp>
        <p:nvSpPr>
          <p:cNvPr id="6" name="TextBox 6"/>
          <p:cNvSpPr txBox="1"/>
          <p:nvPr/>
        </p:nvSpPr>
        <p:spPr>
          <a:xfrm>
            <a:off x="8230417" y="2089777"/>
            <a:ext cx="9822568" cy="6697869"/>
          </a:xfrm>
          <a:prstGeom prst="rect">
            <a:avLst/>
          </a:prstGeom>
        </p:spPr>
        <p:txBody>
          <a:bodyPr lIns="0" tIns="0" rIns="0" bIns="0" rtlCol="0" anchor="t">
            <a:spAutoFit/>
          </a:bodyPr>
          <a:lstStyle/>
          <a:p>
            <a:pPr algn="l">
              <a:lnSpc>
                <a:spcPts val="4472"/>
              </a:lnSpc>
            </a:pPr>
            <a:r>
              <a:rPr lang="en-US" sz="3241">
                <a:solidFill>
                  <a:srgbClr val="00A9E0"/>
                </a:solidFill>
                <a:latin typeface="Noto Serif"/>
                <a:ea typeface="Noto Serif"/>
                <a:cs typeface="Noto Serif"/>
                <a:sym typeface="Noto Serif"/>
              </a:rPr>
              <a:t>This rewards program would be on top of the normal rewards program that Carter’s currently has. </a:t>
            </a:r>
          </a:p>
          <a:p>
            <a:pPr algn="l">
              <a:lnSpc>
                <a:spcPts val="4472"/>
              </a:lnSpc>
            </a:pPr>
            <a:r>
              <a:rPr lang="en-US" sz="3241">
                <a:solidFill>
                  <a:srgbClr val="00A9E0"/>
                </a:solidFill>
                <a:latin typeface="Noto Serif"/>
                <a:ea typeface="Noto Serif"/>
                <a:cs typeface="Noto Serif"/>
                <a:sym typeface="Noto Serif"/>
              </a:rPr>
              <a:t>We would also further enhance their current rewards program (1 point per every $1 spent with Family status, 2 points per every $1 spent with VIP status) </a:t>
            </a:r>
          </a:p>
          <a:p>
            <a:pPr algn="l">
              <a:lnSpc>
                <a:spcPts val="4472"/>
              </a:lnSpc>
            </a:pPr>
            <a:r>
              <a:rPr lang="en-US" sz="3241">
                <a:solidFill>
                  <a:srgbClr val="00A9E0"/>
                </a:solidFill>
                <a:latin typeface="Noto Serif"/>
                <a:ea typeface="Noto Serif"/>
                <a:cs typeface="Noto Serif"/>
                <a:sym typeface="Noto Serif"/>
              </a:rPr>
              <a:t>As customers  receive points they will receive rewards in the form of discounts, for eg) 200 points unlocks 20% off their next purchase. </a:t>
            </a:r>
          </a:p>
          <a:p>
            <a:pPr algn="l">
              <a:lnSpc>
                <a:spcPts val="4472"/>
              </a:lnSpc>
            </a:pPr>
            <a:r>
              <a:rPr lang="en-US" sz="3241">
                <a:solidFill>
                  <a:srgbClr val="00A9E0"/>
                </a:solidFill>
                <a:latin typeface="Noto Serif"/>
                <a:ea typeface="Noto Serif"/>
                <a:cs typeface="Noto Serif"/>
                <a:sym typeface="Noto Serif"/>
              </a:rPr>
              <a:t>This will entice parents to spend more, so they can save more, and rack up more points. </a:t>
            </a:r>
            <a:r>
              <a:rPr lang="en-US" sz="3241">
                <a:solidFill>
                  <a:srgbClr val="915646"/>
                </a:solidFill>
                <a:latin typeface="Noto Serif"/>
                <a:ea typeface="Noto Serif"/>
                <a:cs typeface="Noto Serif"/>
                <a:sym typeface="Noto Serif"/>
              </a:rPr>
              <a:t>  </a:t>
            </a:r>
          </a:p>
        </p:txBody>
      </p:sp>
      <p:sp>
        <p:nvSpPr>
          <p:cNvPr id="7" name="Freeform 7"/>
          <p:cNvSpPr/>
          <p:nvPr/>
        </p:nvSpPr>
        <p:spPr>
          <a:xfrm>
            <a:off x="190793" y="1841611"/>
            <a:ext cx="7874698" cy="7949541"/>
          </a:xfrm>
          <a:custGeom>
            <a:avLst/>
            <a:gdLst/>
            <a:ahLst/>
            <a:cxnLst/>
            <a:rect l="l" t="t" r="r" b="b"/>
            <a:pathLst>
              <a:path w="7874698" h="7949541">
                <a:moveTo>
                  <a:pt x="0" y="0"/>
                </a:moveTo>
                <a:lnTo>
                  <a:pt x="7874698" y="0"/>
                </a:lnTo>
                <a:lnTo>
                  <a:pt x="7874698" y="7949540"/>
                </a:lnTo>
                <a:lnTo>
                  <a:pt x="0" y="7949540"/>
                </a:lnTo>
                <a:lnTo>
                  <a:pt x="0" y="0"/>
                </a:lnTo>
                <a:close/>
              </a:path>
            </a:pathLst>
          </a:custGeom>
          <a:blipFill>
            <a:blip r:embed="rId6"/>
            <a:stretch>
              <a:fillRect l="-1318" r="-1318"/>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rot="-1552765">
            <a:off x="-1804327" y="8063779"/>
            <a:ext cx="4660755" cy="3087750"/>
          </a:xfrm>
          <a:custGeom>
            <a:avLst/>
            <a:gdLst/>
            <a:ahLst/>
            <a:cxnLst/>
            <a:rect l="l" t="t" r="r" b="b"/>
            <a:pathLst>
              <a:path w="4660755" h="3087750">
                <a:moveTo>
                  <a:pt x="0" y="0"/>
                </a:moveTo>
                <a:lnTo>
                  <a:pt x="4660755" y="0"/>
                </a:lnTo>
                <a:lnTo>
                  <a:pt x="4660755" y="3087750"/>
                </a:lnTo>
                <a:lnTo>
                  <a:pt x="0" y="308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534842" y="-2506371"/>
            <a:ext cx="5058730" cy="5012742"/>
          </a:xfrm>
          <a:custGeom>
            <a:avLst/>
            <a:gdLst/>
            <a:ahLst/>
            <a:cxnLst/>
            <a:rect l="l" t="t" r="r" b="b"/>
            <a:pathLst>
              <a:path w="5058730" h="5012742">
                <a:moveTo>
                  <a:pt x="0" y="0"/>
                </a:moveTo>
                <a:lnTo>
                  <a:pt x="5058730" y="0"/>
                </a:lnTo>
                <a:lnTo>
                  <a:pt x="5058730" y="5012742"/>
                </a:lnTo>
                <a:lnTo>
                  <a:pt x="0" y="5012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278759" y="8038640"/>
            <a:ext cx="3252426" cy="2439320"/>
          </a:xfrm>
          <a:custGeom>
            <a:avLst/>
            <a:gdLst/>
            <a:ahLst/>
            <a:cxnLst/>
            <a:rect l="l" t="t" r="r" b="b"/>
            <a:pathLst>
              <a:path w="3252426" h="2439320">
                <a:moveTo>
                  <a:pt x="0" y="0"/>
                </a:moveTo>
                <a:lnTo>
                  <a:pt x="3252426" y="0"/>
                </a:lnTo>
                <a:lnTo>
                  <a:pt x="3252426" y="2439320"/>
                </a:lnTo>
                <a:lnTo>
                  <a:pt x="0" y="2439320"/>
                </a:lnTo>
                <a:lnTo>
                  <a:pt x="0" y="0"/>
                </a:lnTo>
                <a:close/>
              </a:path>
            </a:pathLst>
          </a:custGeom>
          <a:blipFill>
            <a:blip r:embed="rId7"/>
            <a:stretch>
              <a:fillRect/>
            </a:stretch>
          </a:blipFill>
        </p:spPr>
        <p:txBody>
          <a:bodyPr/>
          <a:lstStyle/>
          <a:p>
            <a:endParaRPr lang="en-US"/>
          </a:p>
        </p:txBody>
      </p:sp>
      <p:sp>
        <p:nvSpPr>
          <p:cNvPr id="5" name="Freeform 5"/>
          <p:cNvSpPr/>
          <p:nvPr/>
        </p:nvSpPr>
        <p:spPr>
          <a:xfrm>
            <a:off x="8014153" y="8592233"/>
            <a:ext cx="2259694" cy="1332134"/>
          </a:xfrm>
          <a:custGeom>
            <a:avLst/>
            <a:gdLst/>
            <a:ahLst/>
            <a:cxnLst/>
            <a:rect l="l" t="t" r="r" b="b"/>
            <a:pathLst>
              <a:path w="2259694" h="1332134">
                <a:moveTo>
                  <a:pt x="0" y="0"/>
                </a:moveTo>
                <a:lnTo>
                  <a:pt x="2259694" y="0"/>
                </a:lnTo>
                <a:lnTo>
                  <a:pt x="2259694" y="1332134"/>
                </a:lnTo>
                <a:lnTo>
                  <a:pt x="0" y="1332134"/>
                </a:lnTo>
                <a:lnTo>
                  <a:pt x="0" y="0"/>
                </a:lnTo>
                <a:close/>
              </a:path>
            </a:pathLst>
          </a:custGeom>
          <a:blipFill>
            <a:blip r:embed="rId8"/>
            <a:stretch>
              <a:fillRect l="-6974" t="-45410" r="-5951" b="-46146"/>
            </a:stretch>
          </a:blipFill>
        </p:spPr>
        <p:txBody>
          <a:bodyPr/>
          <a:lstStyle/>
          <a:p>
            <a:endParaRPr lang="en-US"/>
          </a:p>
        </p:txBody>
      </p:sp>
      <p:sp>
        <p:nvSpPr>
          <p:cNvPr id="6" name="Freeform 6"/>
          <p:cNvSpPr/>
          <p:nvPr/>
        </p:nvSpPr>
        <p:spPr>
          <a:xfrm>
            <a:off x="13093526" y="8872465"/>
            <a:ext cx="2481693" cy="771671"/>
          </a:xfrm>
          <a:custGeom>
            <a:avLst/>
            <a:gdLst/>
            <a:ahLst/>
            <a:cxnLst/>
            <a:rect l="l" t="t" r="r" b="b"/>
            <a:pathLst>
              <a:path w="2481693" h="771671">
                <a:moveTo>
                  <a:pt x="0" y="0"/>
                </a:moveTo>
                <a:lnTo>
                  <a:pt x="2481693" y="0"/>
                </a:lnTo>
                <a:lnTo>
                  <a:pt x="2481693" y="771670"/>
                </a:lnTo>
                <a:lnTo>
                  <a:pt x="0" y="771670"/>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526050" y="1933157"/>
            <a:ext cx="7105702" cy="5676583"/>
          </a:xfrm>
          <a:prstGeom prst="rect">
            <a:avLst/>
          </a:prstGeom>
        </p:spPr>
        <p:txBody>
          <a:bodyPr lIns="0" tIns="0" rIns="0" bIns="0" rtlCol="0" anchor="t">
            <a:spAutoFit/>
          </a:bodyPr>
          <a:lstStyle/>
          <a:p>
            <a:pPr marL="0" lvl="0" indent="0" algn="ctr">
              <a:lnSpc>
                <a:spcPts val="8938"/>
              </a:lnSpc>
              <a:spcBef>
                <a:spcPct val="0"/>
              </a:spcBef>
            </a:pPr>
            <a:r>
              <a:rPr lang="en-US" sz="8275">
                <a:solidFill>
                  <a:srgbClr val="00A9E0"/>
                </a:solidFill>
                <a:latin typeface="Fredoka"/>
                <a:ea typeface="Fredoka"/>
                <a:cs typeface="Fredoka"/>
                <a:sym typeface="Fredoka"/>
              </a:rPr>
              <a:t>Executive Summary: Current Carter’s Inc Portfolio </a:t>
            </a:r>
          </a:p>
        </p:txBody>
      </p:sp>
      <p:sp>
        <p:nvSpPr>
          <p:cNvPr id="8" name="TextBox 8"/>
          <p:cNvSpPr txBox="1"/>
          <p:nvPr/>
        </p:nvSpPr>
        <p:spPr>
          <a:xfrm>
            <a:off x="8676847" y="895350"/>
            <a:ext cx="8833358" cy="7238690"/>
          </a:xfrm>
          <a:prstGeom prst="rect">
            <a:avLst/>
          </a:prstGeom>
        </p:spPr>
        <p:txBody>
          <a:bodyPr lIns="0" tIns="0" rIns="0" bIns="0" rtlCol="0" anchor="t">
            <a:spAutoFit/>
          </a:bodyPr>
          <a:lstStyle/>
          <a:p>
            <a:pPr algn="l">
              <a:lnSpc>
                <a:spcPts val="4840"/>
              </a:lnSpc>
            </a:pPr>
            <a:r>
              <a:rPr lang="en-US" sz="2847">
                <a:solidFill>
                  <a:srgbClr val="6EB8E1"/>
                </a:solidFill>
                <a:latin typeface="Noto Serif"/>
                <a:ea typeface="Noto Serif"/>
                <a:cs typeface="Noto Serif"/>
                <a:sym typeface="Noto Serif"/>
              </a:rPr>
              <a:t>Carter’s Inc. currently owns 3 retail companies, Carter’s, Osh Kosh B’gosh, Little Planet and Skip Hop. </a:t>
            </a:r>
          </a:p>
          <a:p>
            <a:pPr algn="l">
              <a:lnSpc>
                <a:spcPts val="4840"/>
              </a:lnSpc>
            </a:pPr>
            <a:endParaRPr lang="en-US" sz="2847">
              <a:solidFill>
                <a:srgbClr val="6EB8E1"/>
              </a:solidFill>
              <a:latin typeface="Noto Serif"/>
              <a:ea typeface="Noto Serif"/>
              <a:cs typeface="Noto Serif"/>
              <a:sym typeface="Noto Serif"/>
            </a:endParaRPr>
          </a:p>
          <a:p>
            <a:pPr algn="l">
              <a:lnSpc>
                <a:spcPts val="4840"/>
              </a:lnSpc>
            </a:pPr>
            <a:r>
              <a:rPr lang="en-US" sz="2847">
                <a:solidFill>
                  <a:srgbClr val="6EB8E1"/>
                </a:solidFill>
                <a:latin typeface="Noto Serif"/>
                <a:ea typeface="Noto Serif"/>
                <a:cs typeface="Noto Serif"/>
                <a:sym typeface="Noto Serif"/>
              </a:rPr>
              <a:t> Carter’s is a childrens clothing company for children from newborn to tweens. </a:t>
            </a:r>
          </a:p>
          <a:p>
            <a:pPr algn="l">
              <a:lnSpc>
                <a:spcPts val="4840"/>
              </a:lnSpc>
            </a:pPr>
            <a:endParaRPr lang="en-US" sz="2847">
              <a:solidFill>
                <a:srgbClr val="6EB8E1"/>
              </a:solidFill>
              <a:latin typeface="Noto Serif"/>
              <a:ea typeface="Noto Serif"/>
              <a:cs typeface="Noto Serif"/>
              <a:sym typeface="Noto Serif"/>
            </a:endParaRPr>
          </a:p>
          <a:p>
            <a:pPr algn="l">
              <a:lnSpc>
                <a:spcPts val="4840"/>
              </a:lnSpc>
            </a:pPr>
            <a:r>
              <a:rPr lang="en-US" sz="2847">
                <a:solidFill>
                  <a:srgbClr val="6EB8E1"/>
                </a:solidFill>
                <a:latin typeface="Noto Serif"/>
                <a:ea typeface="Noto Serif"/>
                <a:cs typeface="Noto Serif"/>
                <a:sym typeface="Noto Serif"/>
              </a:rPr>
              <a:t>Carter’s competition is The Children's Place, Baby Gap/ Gap Kids, and Crew Cuts by J Crew</a:t>
            </a:r>
          </a:p>
          <a:p>
            <a:pPr algn="l">
              <a:lnSpc>
                <a:spcPts val="4840"/>
              </a:lnSpc>
            </a:pPr>
            <a:endParaRPr lang="en-US" sz="2847">
              <a:solidFill>
                <a:srgbClr val="6EB8E1"/>
              </a:solidFill>
              <a:latin typeface="Noto Serif"/>
              <a:ea typeface="Noto Serif"/>
              <a:cs typeface="Noto Serif"/>
              <a:sym typeface="Noto Serif"/>
            </a:endParaRPr>
          </a:p>
          <a:p>
            <a:pPr algn="l">
              <a:lnSpc>
                <a:spcPts val="4840"/>
              </a:lnSpc>
            </a:pPr>
            <a:r>
              <a:rPr lang="en-US" sz="2847">
                <a:solidFill>
                  <a:srgbClr val="6EB8E1"/>
                </a:solidFill>
                <a:latin typeface="Noto Serif"/>
                <a:ea typeface="Noto Serif"/>
                <a:cs typeface="Noto Serif"/>
                <a:sym typeface="Noto Serif"/>
              </a:rPr>
              <a:t>Carter’s currently has wholesale partnerships with Walmart, Meijer, Khol’s, Sam’s Club, and Target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0" y="262339"/>
            <a:ext cx="6736423" cy="9657954"/>
          </a:xfrm>
          <a:custGeom>
            <a:avLst/>
            <a:gdLst/>
            <a:ahLst/>
            <a:cxnLst/>
            <a:rect l="l" t="t" r="r" b="b"/>
            <a:pathLst>
              <a:path w="6736423" h="9657954">
                <a:moveTo>
                  <a:pt x="0" y="0"/>
                </a:moveTo>
                <a:lnTo>
                  <a:pt x="6736423" y="0"/>
                </a:lnTo>
                <a:lnTo>
                  <a:pt x="6736423" y="9657955"/>
                </a:lnTo>
                <a:lnTo>
                  <a:pt x="0" y="9657955"/>
                </a:lnTo>
                <a:lnTo>
                  <a:pt x="0" y="0"/>
                </a:lnTo>
                <a:close/>
              </a:path>
            </a:pathLst>
          </a:custGeom>
          <a:blipFill>
            <a:blip r:embed="rId2"/>
            <a:stretch>
              <a:fillRect/>
            </a:stretch>
          </a:blipFill>
        </p:spPr>
        <p:txBody>
          <a:bodyPr/>
          <a:lstStyle/>
          <a:p>
            <a:endParaRPr lang="en-US"/>
          </a:p>
        </p:txBody>
      </p:sp>
      <p:sp>
        <p:nvSpPr>
          <p:cNvPr id="3" name="Freeform 3"/>
          <p:cNvSpPr/>
          <p:nvPr/>
        </p:nvSpPr>
        <p:spPr>
          <a:xfrm>
            <a:off x="6925541" y="323850"/>
            <a:ext cx="6736423" cy="9657954"/>
          </a:xfrm>
          <a:custGeom>
            <a:avLst/>
            <a:gdLst/>
            <a:ahLst/>
            <a:cxnLst/>
            <a:rect l="l" t="t" r="r" b="b"/>
            <a:pathLst>
              <a:path w="6736423" h="9657954">
                <a:moveTo>
                  <a:pt x="0" y="0"/>
                </a:moveTo>
                <a:lnTo>
                  <a:pt x="6736423" y="0"/>
                </a:lnTo>
                <a:lnTo>
                  <a:pt x="6736423" y="9657954"/>
                </a:lnTo>
                <a:lnTo>
                  <a:pt x="0" y="9657954"/>
                </a:lnTo>
                <a:lnTo>
                  <a:pt x="0" y="0"/>
                </a:lnTo>
                <a:close/>
              </a:path>
            </a:pathLst>
          </a:custGeom>
          <a:blipFill>
            <a:blip r:embed="rId2"/>
            <a:stretch>
              <a:fillRect/>
            </a:stretch>
          </a:blipFill>
        </p:spPr>
        <p:txBody>
          <a:bodyPr/>
          <a:lstStyle/>
          <a:p>
            <a:endParaRPr lang="en-US"/>
          </a:p>
        </p:txBody>
      </p:sp>
      <p:sp>
        <p:nvSpPr>
          <p:cNvPr id="4" name="Freeform 4"/>
          <p:cNvSpPr/>
          <p:nvPr/>
        </p:nvSpPr>
        <p:spPr>
          <a:xfrm>
            <a:off x="6925541" y="1028700"/>
            <a:ext cx="6736423" cy="4332746"/>
          </a:xfrm>
          <a:custGeom>
            <a:avLst/>
            <a:gdLst/>
            <a:ahLst/>
            <a:cxnLst/>
            <a:rect l="l" t="t" r="r" b="b"/>
            <a:pathLst>
              <a:path w="6736423" h="4332746">
                <a:moveTo>
                  <a:pt x="0" y="0"/>
                </a:moveTo>
                <a:lnTo>
                  <a:pt x="6736423" y="0"/>
                </a:lnTo>
                <a:lnTo>
                  <a:pt x="6736423" y="4332746"/>
                </a:lnTo>
                <a:lnTo>
                  <a:pt x="0" y="4332746"/>
                </a:lnTo>
                <a:lnTo>
                  <a:pt x="0" y="0"/>
                </a:lnTo>
                <a:close/>
              </a:path>
            </a:pathLst>
          </a:custGeom>
          <a:blipFill>
            <a:blip r:embed="rId3"/>
            <a:stretch>
              <a:fillRect l="-275" r="-275" b="-56921"/>
            </a:stretch>
          </a:blipFill>
        </p:spPr>
        <p:txBody>
          <a:bodyPr/>
          <a:lstStyle/>
          <a:p>
            <a:endParaRPr lang="en-US"/>
          </a:p>
        </p:txBody>
      </p:sp>
      <p:grpSp>
        <p:nvGrpSpPr>
          <p:cNvPr id="5" name="Group 5"/>
          <p:cNvGrpSpPr/>
          <p:nvPr/>
        </p:nvGrpSpPr>
        <p:grpSpPr>
          <a:xfrm>
            <a:off x="9647212" y="3096657"/>
            <a:ext cx="1293082" cy="196832"/>
            <a:chOff x="0" y="0"/>
            <a:chExt cx="340565" cy="51840"/>
          </a:xfrm>
        </p:grpSpPr>
        <p:sp>
          <p:nvSpPr>
            <p:cNvPr id="6" name="Freeform 6"/>
            <p:cNvSpPr/>
            <p:nvPr/>
          </p:nvSpPr>
          <p:spPr>
            <a:xfrm>
              <a:off x="0" y="0"/>
              <a:ext cx="340565" cy="51840"/>
            </a:xfrm>
            <a:custGeom>
              <a:avLst/>
              <a:gdLst/>
              <a:ahLst/>
              <a:cxnLst/>
              <a:rect l="l" t="t" r="r" b="b"/>
              <a:pathLst>
                <a:path w="340565" h="51840">
                  <a:moveTo>
                    <a:pt x="25920" y="0"/>
                  </a:moveTo>
                  <a:lnTo>
                    <a:pt x="314645" y="0"/>
                  </a:lnTo>
                  <a:cubicBezTo>
                    <a:pt x="328960" y="0"/>
                    <a:pt x="340565" y="11605"/>
                    <a:pt x="340565" y="25920"/>
                  </a:cubicBezTo>
                  <a:lnTo>
                    <a:pt x="340565" y="25920"/>
                  </a:lnTo>
                  <a:cubicBezTo>
                    <a:pt x="340565" y="32795"/>
                    <a:pt x="337834" y="39388"/>
                    <a:pt x="332973" y="44249"/>
                  </a:cubicBezTo>
                  <a:cubicBezTo>
                    <a:pt x="328112" y="49110"/>
                    <a:pt x="321519" y="51840"/>
                    <a:pt x="314645" y="51840"/>
                  </a:cubicBezTo>
                  <a:lnTo>
                    <a:pt x="25920" y="51840"/>
                  </a:lnTo>
                  <a:cubicBezTo>
                    <a:pt x="11605" y="51840"/>
                    <a:pt x="0" y="40236"/>
                    <a:pt x="0" y="25920"/>
                  </a:cubicBezTo>
                  <a:lnTo>
                    <a:pt x="0" y="25920"/>
                  </a:lnTo>
                  <a:cubicBezTo>
                    <a:pt x="0" y="11605"/>
                    <a:pt x="11605" y="0"/>
                    <a:pt x="25920" y="0"/>
                  </a:cubicBezTo>
                  <a:close/>
                </a:path>
              </a:pathLst>
            </a:custGeom>
            <a:solidFill>
              <a:srgbClr val="E7EBDB"/>
            </a:solidFill>
          </p:spPr>
          <p:txBody>
            <a:bodyPr/>
            <a:lstStyle/>
            <a:p>
              <a:endParaRPr lang="en-US"/>
            </a:p>
          </p:txBody>
        </p:sp>
        <p:sp>
          <p:nvSpPr>
            <p:cNvPr id="7" name="TextBox 7"/>
            <p:cNvSpPr txBox="1"/>
            <p:nvPr/>
          </p:nvSpPr>
          <p:spPr>
            <a:xfrm>
              <a:off x="0" y="19050"/>
              <a:ext cx="340565" cy="32790"/>
            </a:xfrm>
            <a:prstGeom prst="rect">
              <a:avLst/>
            </a:prstGeom>
          </p:spPr>
          <p:txBody>
            <a:bodyPr lIns="50800" tIns="50800" rIns="50800" bIns="50800" rtlCol="0" anchor="ctr"/>
            <a:lstStyle/>
            <a:p>
              <a:pPr algn="ctr">
                <a:lnSpc>
                  <a:spcPts val="1970"/>
                </a:lnSpc>
              </a:pPr>
              <a:endParaRPr/>
            </a:p>
          </p:txBody>
        </p:sp>
      </p:grpSp>
      <p:sp>
        <p:nvSpPr>
          <p:cNvPr id="8" name="TextBox 8"/>
          <p:cNvSpPr txBox="1"/>
          <p:nvPr/>
        </p:nvSpPr>
        <p:spPr>
          <a:xfrm>
            <a:off x="13661964" y="2312684"/>
            <a:ext cx="4442037" cy="5623940"/>
          </a:xfrm>
          <a:prstGeom prst="rect">
            <a:avLst/>
          </a:prstGeom>
        </p:spPr>
        <p:txBody>
          <a:bodyPr lIns="0" tIns="0" rIns="0" bIns="0" rtlCol="0" anchor="t">
            <a:spAutoFit/>
          </a:bodyPr>
          <a:lstStyle/>
          <a:p>
            <a:pPr algn="ctr">
              <a:lnSpc>
                <a:spcPts val="6371"/>
              </a:lnSpc>
            </a:pPr>
            <a:r>
              <a:rPr lang="en-US" sz="5899">
                <a:solidFill>
                  <a:srgbClr val="00A9E0"/>
                </a:solidFill>
                <a:latin typeface="Fredoka"/>
                <a:ea typeface="Fredoka"/>
                <a:cs typeface="Fredoka"/>
                <a:sym typeface="Fredoka"/>
              </a:rPr>
              <a:t>Style Sustainably Rewards</a:t>
            </a:r>
          </a:p>
          <a:p>
            <a:pPr algn="ctr">
              <a:lnSpc>
                <a:spcPts val="6371"/>
              </a:lnSpc>
              <a:spcBef>
                <a:spcPct val="0"/>
              </a:spcBef>
            </a:pPr>
            <a:r>
              <a:rPr lang="en-US" sz="5899">
                <a:solidFill>
                  <a:srgbClr val="00A9E0"/>
                </a:solidFill>
                <a:latin typeface="Fredoka"/>
                <a:ea typeface="Fredoka"/>
                <a:cs typeface="Fredoka"/>
                <a:sym typeface="Fredoka"/>
              </a:rPr>
              <a:t>Social Media Marketing Examples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TextBox 2"/>
          <p:cNvSpPr txBox="1"/>
          <p:nvPr/>
        </p:nvSpPr>
        <p:spPr>
          <a:xfrm>
            <a:off x="584388" y="505777"/>
            <a:ext cx="4060478" cy="1131570"/>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sources </a:t>
            </a:r>
          </a:p>
        </p:txBody>
      </p:sp>
      <p:sp>
        <p:nvSpPr>
          <p:cNvPr id="3" name="TextBox 3"/>
          <p:cNvSpPr txBox="1"/>
          <p:nvPr/>
        </p:nvSpPr>
        <p:spPr>
          <a:xfrm>
            <a:off x="386924" y="1740138"/>
            <a:ext cx="14444216" cy="514350"/>
          </a:xfrm>
          <a:prstGeom prst="rect">
            <a:avLst/>
          </a:prstGeom>
        </p:spPr>
        <p:txBody>
          <a:bodyPr lIns="0" tIns="0" rIns="0" bIns="0" rtlCol="0" anchor="t">
            <a:spAutoFit/>
          </a:bodyPr>
          <a:lstStyle/>
          <a:p>
            <a:pPr algn="l">
              <a:lnSpc>
                <a:spcPts val="4200"/>
              </a:lnSpc>
            </a:pPr>
            <a:r>
              <a:rPr lang="en-US" sz="3000">
                <a:solidFill>
                  <a:srgbClr val="00A9E0"/>
                </a:solidFill>
                <a:latin typeface="Noto Serif"/>
                <a:ea typeface="Noto Serif"/>
                <a:cs typeface="Noto Serif"/>
                <a:sym typeface="Noto Serif"/>
                <a:hlinkClick r:id="rId2" tooltip="https://www.nytimes.com/2022/11/22/opinion/influencers-moms-parenting.html"/>
              </a:rPr>
              <a:t>https://www.nytimes.com/2022/11/22/opinion/influencers-moms-parenting.html</a:t>
            </a:r>
          </a:p>
        </p:txBody>
      </p:sp>
      <p:sp>
        <p:nvSpPr>
          <p:cNvPr id="4" name="TextBox 4"/>
          <p:cNvSpPr txBox="1"/>
          <p:nvPr/>
        </p:nvSpPr>
        <p:spPr>
          <a:xfrm>
            <a:off x="375613" y="2879844"/>
            <a:ext cx="11335196" cy="1581150"/>
          </a:xfrm>
          <a:prstGeom prst="rect">
            <a:avLst/>
          </a:prstGeom>
        </p:spPr>
        <p:txBody>
          <a:bodyPr lIns="0" tIns="0" rIns="0" bIns="0" rtlCol="0" anchor="t">
            <a:spAutoFit/>
          </a:bodyPr>
          <a:lstStyle/>
          <a:p>
            <a:pPr algn="ctr">
              <a:lnSpc>
                <a:spcPts val="4200"/>
              </a:lnSpc>
            </a:pPr>
            <a:r>
              <a:rPr lang="en-US" sz="3000">
                <a:solidFill>
                  <a:srgbClr val="00A9E0"/>
                </a:solidFill>
                <a:latin typeface="Noto Serif"/>
                <a:ea typeface="Noto Serif"/>
                <a:cs typeface="Noto Serif"/>
                <a:sym typeface="Noto Serif"/>
              </a:rPr>
              <a:t>https://nypost.com/shopping/best-kids-clothing-brands-online</a:t>
            </a:r>
          </a:p>
          <a:p>
            <a:pPr algn="ctr">
              <a:lnSpc>
                <a:spcPts val="4200"/>
              </a:lnSpc>
            </a:pPr>
            <a:endParaRPr lang="en-US" sz="3000">
              <a:solidFill>
                <a:srgbClr val="00A9E0"/>
              </a:solidFill>
              <a:latin typeface="Noto Serif"/>
              <a:ea typeface="Noto Serif"/>
              <a:cs typeface="Noto Serif"/>
              <a:sym typeface="Noto Serif"/>
            </a:endParaRPr>
          </a:p>
          <a:p>
            <a:pPr algn="ctr">
              <a:lnSpc>
                <a:spcPts val="4200"/>
              </a:lnSpc>
            </a:pPr>
            <a:r>
              <a:rPr lang="en-US" sz="3000">
                <a:solidFill>
                  <a:srgbClr val="00A9E0"/>
                </a:solidFill>
                <a:latin typeface="Noto Serif"/>
                <a:ea typeface="Noto Serif"/>
                <a:cs typeface="Noto Serif"/>
                <a:sym typeface="Noto Serif"/>
              </a:rPr>
              <a:t>https://www.vogue.com/article/best-kids-clothing-stores-online</a:t>
            </a:r>
          </a:p>
        </p:txBody>
      </p:sp>
      <p:sp>
        <p:nvSpPr>
          <p:cNvPr id="5" name="TextBox 5"/>
          <p:cNvSpPr txBox="1"/>
          <p:nvPr/>
        </p:nvSpPr>
        <p:spPr>
          <a:xfrm>
            <a:off x="375613" y="5086350"/>
            <a:ext cx="17912387" cy="4248150"/>
          </a:xfrm>
          <a:prstGeom prst="rect">
            <a:avLst/>
          </a:prstGeom>
        </p:spPr>
        <p:txBody>
          <a:bodyPr lIns="0" tIns="0" rIns="0" bIns="0" rtlCol="0" anchor="t">
            <a:spAutoFit/>
          </a:bodyPr>
          <a:lstStyle/>
          <a:p>
            <a:pPr algn="l">
              <a:lnSpc>
                <a:spcPts val="4200"/>
              </a:lnSpc>
            </a:pPr>
            <a:r>
              <a:rPr lang="en-US" sz="3000">
                <a:solidFill>
                  <a:srgbClr val="00A9E0"/>
                </a:solidFill>
                <a:latin typeface="Noto Serif"/>
                <a:ea typeface="Noto Serif"/>
                <a:cs typeface="Noto Serif"/>
                <a:sym typeface="Noto Serif"/>
              </a:rPr>
              <a:t>https://ir.carters.com/static-files/2e3783ec-523e-45f4-9d49-1e2c9669446d</a:t>
            </a:r>
          </a:p>
          <a:p>
            <a:pPr algn="l">
              <a:lnSpc>
                <a:spcPts val="4200"/>
              </a:lnSpc>
            </a:pPr>
            <a:endParaRPr lang="en-US" sz="3000">
              <a:solidFill>
                <a:srgbClr val="00A9E0"/>
              </a:solidFill>
              <a:latin typeface="Noto Serif"/>
              <a:ea typeface="Noto Serif"/>
              <a:cs typeface="Noto Serif"/>
              <a:sym typeface="Noto Serif"/>
            </a:endParaRPr>
          </a:p>
          <a:p>
            <a:pPr algn="l">
              <a:lnSpc>
                <a:spcPts val="4200"/>
              </a:lnSpc>
            </a:pPr>
            <a:r>
              <a:rPr lang="en-US" sz="3000">
                <a:solidFill>
                  <a:srgbClr val="00A9E0"/>
                </a:solidFill>
                <a:latin typeface="Noto Serif"/>
                <a:ea typeface="Noto Serif"/>
                <a:cs typeface="Noto Serif"/>
                <a:sym typeface="Noto Serif"/>
              </a:rPr>
              <a:t>https://www.statista.com/statistics/963254/carters-inc-brands-market-share-of-baby-and-young-children-s-apparel-markets-us/</a:t>
            </a:r>
          </a:p>
          <a:p>
            <a:pPr algn="l">
              <a:lnSpc>
                <a:spcPts val="4200"/>
              </a:lnSpc>
            </a:pPr>
            <a:endParaRPr lang="en-US" sz="3000">
              <a:solidFill>
                <a:srgbClr val="00A9E0"/>
              </a:solidFill>
              <a:latin typeface="Noto Serif"/>
              <a:ea typeface="Noto Serif"/>
              <a:cs typeface="Noto Serif"/>
              <a:sym typeface="Noto Serif"/>
            </a:endParaRPr>
          </a:p>
          <a:p>
            <a:pPr algn="l">
              <a:lnSpc>
                <a:spcPts val="4200"/>
              </a:lnSpc>
            </a:pPr>
            <a:r>
              <a:rPr lang="en-US" sz="3000">
                <a:solidFill>
                  <a:srgbClr val="00A9E0"/>
                </a:solidFill>
                <a:latin typeface="Noto Serif"/>
                <a:ea typeface="Noto Serif"/>
                <a:cs typeface="Noto Serif"/>
                <a:sym typeface="Noto Serif"/>
              </a:rPr>
              <a:t>https://www.census.gov/programs-surveys/popproj.html</a:t>
            </a:r>
          </a:p>
          <a:p>
            <a:pPr algn="ctr">
              <a:lnSpc>
                <a:spcPts val="4200"/>
              </a:lnSpc>
            </a:pPr>
            <a:endParaRPr lang="en-US" sz="3000">
              <a:solidFill>
                <a:srgbClr val="00A9E0"/>
              </a:solidFill>
              <a:latin typeface="Noto Serif"/>
              <a:ea typeface="Noto Serif"/>
              <a:cs typeface="Noto Serif"/>
              <a:sym typeface="Noto Serif"/>
            </a:endParaRPr>
          </a:p>
          <a:p>
            <a:pPr algn="ctr">
              <a:lnSpc>
                <a:spcPts val="4200"/>
              </a:lnSpc>
            </a:pPr>
            <a:endParaRPr lang="en-US" sz="3000">
              <a:solidFill>
                <a:srgbClr val="00A9E0"/>
              </a:solidFill>
              <a:latin typeface="Noto Serif"/>
              <a:ea typeface="Noto Serif"/>
              <a:cs typeface="Noto Serif"/>
              <a:sym typeface="Noto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rot="-1552765">
            <a:off x="-3250418" y="-3570579"/>
            <a:ext cx="8622333" cy="5298913"/>
          </a:xfrm>
          <a:custGeom>
            <a:avLst/>
            <a:gdLst/>
            <a:ahLst/>
            <a:cxnLst/>
            <a:rect l="l" t="t" r="r" b="b"/>
            <a:pathLst>
              <a:path w="7825252" h="5184229">
                <a:moveTo>
                  <a:pt x="0" y="0"/>
                </a:moveTo>
                <a:lnTo>
                  <a:pt x="7825252" y="0"/>
                </a:lnTo>
                <a:lnTo>
                  <a:pt x="7825252" y="5184229"/>
                </a:lnTo>
                <a:lnTo>
                  <a:pt x="0" y="5184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405728" y="370057"/>
            <a:ext cx="11348036" cy="1131570"/>
          </a:xfrm>
          <a:prstGeom prst="rect">
            <a:avLst/>
          </a:prstGeom>
        </p:spPr>
        <p:txBody>
          <a:bodyPr lIns="0" tIns="0" rIns="0" bIns="0" rtlCol="0" anchor="t">
            <a:spAutoFit/>
          </a:bodyPr>
          <a:lstStyle/>
          <a:p>
            <a:pPr marL="0" lvl="0" indent="0" algn="ctr">
              <a:lnSpc>
                <a:spcPts val="8640"/>
              </a:lnSpc>
              <a:spcBef>
                <a:spcPct val="0"/>
              </a:spcBef>
            </a:pPr>
            <a:r>
              <a:rPr lang="en-US" sz="8000">
                <a:solidFill>
                  <a:srgbClr val="6EB8E1"/>
                </a:solidFill>
                <a:latin typeface="Fredoka"/>
                <a:ea typeface="Fredoka"/>
                <a:cs typeface="Fredoka"/>
                <a:sym typeface="Fredoka"/>
              </a:rPr>
              <a:t>Executive Summary </a:t>
            </a:r>
          </a:p>
        </p:txBody>
      </p:sp>
      <p:sp>
        <p:nvSpPr>
          <p:cNvPr id="4" name="Freeform 4"/>
          <p:cNvSpPr/>
          <p:nvPr/>
        </p:nvSpPr>
        <p:spPr>
          <a:xfrm>
            <a:off x="16534842" y="-2506371"/>
            <a:ext cx="5058730" cy="5012742"/>
          </a:xfrm>
          <a:custGeom>
            <a:avLst/>
            <a:gdLst/>
            <a:ahLst/>
            <a:cxnLst/>
            <a:rect l="l" t="t" r="r" b="b"/>
            <a:pathLst>
              <a:path w="5058730" h="5012742">
                <a:moveTo>
                  <a:pt x="0" y="0"/>
                </a:moveTo>
                <a:lnTo>
                  <a:pt x="5058730" y="0"/>
                </a:lnTo>
                <a:lnTo>
                  <a:pt x="5058730" y="5012742"/>
                </a:lnTo>
                <a:lnTo>
                  <a:pt x="0" y="5012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23553" y="1623335"/>
            <a:ext cx="8856194" cy="9347201"/>
          </a:xfrm>
          <a:prstGeom prst="rect">
            <a:avLst/>
          </a:prstGeom>
        </p:spPr>
        <p:txBody>
          <a:bodyPr lIns="0" tIns="0" rIns="0" bIns="0" rtlCol="0" anchor="t">
            <a:spAutoFit/>
          </a:bodyPr>
          <a:lstStyle/>
          <a:p>
            <a:pPr algn="l">
              <a:lnSpc>
                <a:spcPts val="6289"/>
              </a:lnSpc>
            </a:pPr>
            <a:r>
              <a:rPr lang="en-US" sz="3699">
                <a:solidFill>
                  <a:srgbClr val="6EB8E1"/>
                </a:solidFill>
                <a:latin typeface="Fredoka"/>
                <a:ea typeface="Fredoka"/>
                <a:cs typeface="Fredoka"/>
                <a:sym typeface="Fredoka"/>
              </a:rPr>
              <a:t> These are the following observations made from visiting Carters:</a:t>
            </a:r>
          </a:p>
          <a:p>
            <a:pPr marL="604519" lvl="1" indent="-302260" algn="l">
              <a:lnSpc>
                <a:spcPts val="4759"/>
              </a:lnSpc>
              <a:buFont typeface="Arial"/>
              <a:buChar char="•"/>
            </a:pPr>
            <a:r>
              <a:rPr lang="en-US" sz="2799">
                <a:solidFill>
                  <a:srgbClr val="6EB8E1"/>
                </a:solidFill>
                <a:latin typeface="Noto Serif"/>
                <a:ea typeface="Noto Serif"/>
                <a:cs typeface="Noto Serif"/>
                <a:sym typeface="Noto Serif"/>
              </a:rPr>
              <a:t>Clothing Quality is top tier and the brand even features in some of their store fronts their organic clothing line called Little Planet</a:t>
            </a:r>
          </a:p>
          <a:p>
            <a:pPr marL="604519" lvl="1" indent="-302260" algn="l">
              <a:lnSpc>
                <a:spcPts val="4759"/>
              </a:lnSpc>
              <a:buFont typeface="Arial"/>
              <a:buChar char="•"/>
            </a:pPr>
            <a:r>
              <a:rPr lang="en-US" sz="2799">
                <a:solidFill>
                  <a:srgbClr val="6EB8E1"/>
                </a:solidFill>
                <a:latin typeface="Noto Serif"/>
                <a:ea typeface="Noto Serif"/>
                <a:cs typeface="Noto Serif"/>
                <a:sym typeface="Noto Serif"/>
              </a:rPr>
              <a:t>The customers are mostly mothers and we noticed they were often shopping with their children  </a:t>
            </a:r>
          </a:p>
          <a:p>
            <a:pPr marL="604519" lvl="1" indent="-302260" algn="l">
              <a:lnSpc>
                <a:spcPts val="4759"/>
              </a:lnSpc>
              <a:buFont typeface="Arial"/>
              <a:buChar char="•"/>
            </a:pPr>
            <a:r>
              <a:rPr lang="en-US" sz="2799">
                <a:solidFill>
                  <a:srgbClr val="6EB8E1"/>
                </a:solidFill>
                <a:latin typeface="Noto Serif"/>
                <a:ea typeface="Noto Serif"/>
                <a:cs typeface="Noto Serif"/>
                <a:sym typeface="Noto Serif"/>
              </a:rPr>
              <a:t>The most popular product was the new board - 4-year-old clothing section. We felt there was a gap in the audience for kids between the ages of 7-14 which is the in-between stages of childhood and teenage years </a:t>
            </a:r>
          </a:p>
          <a:p>
            <a:pPr algn="l">
              <a:lnSpc>
                <a:spcPts val="4759"/>
              </a:lnSpc>
            </a:pPr>
            <a:endParaRPr lang="en-US" sz="2799">
              <a:solidFill>
                <a:srgbClr val="6EB8E1"/>
              </a:solidFill>
              <a:latin typeface="Noto Serif"/>
              <a:ea typeface="Noto Serif"/>
              <a:cs typeface="Noto Serif"/>
              <a:sym typeface="Noto Serif"/>
            </a:endParaRPr>
          </a:p>
          <a:p>
            <a:pPr algn="l">
              <a:lnSpc>
                <a:spcPts val="4759"/>
              </a:lnSpc>
              <a:spcBef>
                <a:spcPct val="0"/>
              </a:spcBef>
            </a:pPr>
            <a:r>
              <a:rPr lang="en-US" sz="2799" b="1">
                <a:solidFill>
                  <a:srgbClr val="646464"/>
                </a:solidFill>
                <a:latin typeface="Catamaran Medium"/>
                <a:ea typeface="Catamaran Medium"/>
                <a:cs typeface="Catamaran Medium"/>
                <a:sym typeface="Catamaran Medium"/>
              </a:rPr>
              <a:t> </a:t>
            </a:r>
          </a:p>
        </p:txBody>
      </p:sp>
      <p:sp>
        <p:nvSpPr>
          <p:cNvPr id="6" name="TextBox 6"/>
          <p:cNvSpPr txBox="1"/>
          <p:nvPr/>
        </p:nvSpPr>
        <p:spPr>
          <a:xfrm>
            <a:off x="9384777" y="1745102"/>
            <a:ext cx="8402529" cy="545263"/>
          </a:xfrm>
          <a:prstGeom prst="rect">
            <a:avLst/>
          </a:prstGeom>
        </p:spPr>
        <p:txBody>
          <a:bodyPr lIns="0" tIns="0" rIns="0" bIns="0" rtlCol="0" anchor="t">
            <a:spAutoFit/>
          </a:bodyPr>
          <a:lstStyle/>
          <a:p>
            <a:pPr algn="ctr">
              <a:lnSpc>
                <a:spcPts val="4215"/>
              </a:lnSpc>
              <a:spcBef>
                <a:spcPct val="0"/>
              </a:spcBef>
            </a:pPr>
            <a:r>
              <a:rPr lang="en-US" sz="3903">
                <a:solidFill>
                  <a:srgbClr val="6EB8E1"/>
                </a:solidFill>
                <a:latin typeface="Fredoka"/>
                <a:ea typeface="Fredoka"/>
                <a:cs typeface="Fredoka"/>
                <a:sym typeface="Fredoka"/>
              </a:rPr>
              <a:t>Who is Carter’s Competition? </a:t>
            </a:r>
          </a:p>
        </p:txBody>
      </p:sp>
      <p:sp>
        <p:nvSpPr>
          <p:cNvPr id="7" name="TextBox 7"/>
          <p:cNvSpPr txBox="1"/>
          <p:nvPr/>
        </p:nvSpPr>
        <p:spPr>
          <a:xfrm>
            <a:off x="9620504" y="2661151"/>
            <a:ext cx="8667496" cy="3062097"/>
          </a:xfrm>
          <a:prstGeom prst="rect">
            <a:avLst/>
          </a:prstGeom>
        </p:spPr>
        <p:txBody>
          <a:bodyPr lIns="0" tIns="0" rIns="0" bIns="0" rtlCol="0" anchor="t">
            <a:spAutoFit/>
          </a:bodyPr>
          <a:lstStyle/>
          <a:p>
            <a:pPr marL="604519" lvl="1" indent="-302260" algn="l">
              <a:lnSpc>
                <a:spcPts val="3023"/>
              </a:lnSpc>
              <a:buFont typeface="Arial"/>
              <a:buChar char="•"/>
            </a:pPr>
            <a:r>
              <a:rPr lang="en-US" sz="2799">
                <a:solidFill>
                  <a:srgbClr val="6EB8E1"/>
                </a:solidFill>
                <a:latin typeface="Noto Serif"/>
                <a:ea typeface="Noto Serif"/>
                <a:cs typeface="Noto Serif"/>
                <a:sym typeface="Noto Serif"/>
              </a:rPr>
              <a:t> The Children’s Place cohesive brand image</a:t>
            </a:r>
          </a:p>
          <a:p>
            <a:pPr marL="604519" lvl="1" indent="-302260" algn="l">
              <a:lnSpc>
                <a:spcPts val="3023"/>
              </a:lnSpc>
              <a:buFont typeface="Arial"/>
              <a:buChar char="•"/>
            </a:pPr>
            <a:r>
              <a:rPr lang="en-US" sz="2799">
                <a:solidFill>
                  <a:srgbClr val="6EB8E1"/>
                </a:solidFill>
                <a:latin typeface="Noto Serif"/>
                <a:ea typeface="Noto Serif"/>
                <a:cs typeface="Noto Serif"/>
                <a:sym typeface="Noto Serif"/>
              </a:rPr>
              <a:t> Cat &amp; Jack playful styles that follow the latest trends</a:t>
            </a:r>
          </a:p>
          <a:p>
            <a:pPr marL="604519" lvl="1" indent="-302260" algn="l">
              <a:lnSpc>
                <a:spcPts val="3023"/>
              </a:lnSpc>
              <a:buFont typeface="Arial"/>
              <a:buChar char="•"/>
            </a:pPr>
            <a:r>
              <a:rPr lang="en-US" sz="2799">
                <a:solidFill>
                  <a:srgbClr val="6EB8E1"/>
                </a:solidFill>
                <a:latin typeface="Noto Serif"/>
                <a:ea typeface="Noto Serif"/>
                <a:cs typeface="Noto Serif"/>
                <a:sym typeface="Noto Serif"/>
              </a:rPr>
              <a:t>babyGap / GapKids styles are more contemporary and minimalistic</a:t>
            </a:r>
          </a:p>
          <a:p>
            <a:pPr marL="604519" lvl="1" indent="-302260" algn="l">
              <a:lnSpc>
                <a:spcPts val="3023"/>
              </a:lnSpc>
              <a:buFont typeface="Arial"/>
              <a:buChar char="•"/>
            </a:pPr>
            <a:r>
              <a:rPr lang="en-US" sz="2799">
                <a:solidFill>
                  <a:srgbClr val="6EB8E1"/>
                </a:solidFill>
                <a:latin typeface="Noto Serif"/>
                <a:ea typeface="Noto Serif"/>
                <a:cs typeface="Noto Serif"/>
                <a:sym typeface="Noto Serif"/>
              </a:rPr>
              <a:t>CrewCuts by J Crew already implementing age-up strategy</a:t>
            </a:r>
          </a:p>
          <a:p>
            <a:pPr algn="ctr">
              <a:lnSpc>
                <a:spcPts val="3023"/>
              </a:lnSpc>
              <a:spcBef>
                <a:spcPct val="0"/>
              </a:spcBef>
            </a:pPr>
            <a:endParaRPr lang="en-US" sz="2799">
              <a:solidFill>
                <a:srgbClr val="6EB8E1"/>
              </a:solidFill>
              <a:latin typeface="Noto Serif"/>
              <a:ea typeface="Noto Serif"/>
              <a:cs typeface="Noto Serif"/>
              <a:sym typeface="Noto Serif"/>
            </a:endParaRPr>
          </a:p>
        </p:txBody>
      </p:sp>
      <p:sp>
        <p:nvSpPr>
          <p:cNvPr id="8" name="TextBox 8"/>
          <p:cNvSpPr txBox="1"/>
          <p:nvPr/>
        </p:nvSpPr>
        <p:spPr>
          <a:xfrm>
            <a:off x="9384777" y="5797897"/>
            <a:ext cx="9875371" cy="3453633"/>
          </a:xfrm>
          <a:prstGeom prst="rect">
            <a:avLst/>
          </a:prstGeom>
        </p:spPr>
        <p:txBody>
          <a:bodyPr lIns="0" tIns="0" rIns="0" bIns="0" rtlCol="0" anchor="t">
            <a:spAutoFit/>
          </a:bodyPr>
          <a:lstStyle/>
          <a:p>
            <a:pPr algn="l">
              <a:lnSpc>
                <a:spcPts val="5175"/>
              </a:lnSpc>
            </a:pPr>
            <a:endParaRPr/>
          </a:p>
          <a:p>
            <a:pPr marL="742805" lvl="1" indent="-371403" algn="l">
              <a:lnSpc>
                <a:spcPts val="3715"/>
              </a:lnSpc>
              <a:buFont typeface="Arial"/>
              <a:buChar char="•"/>
            </a:pPr>
            <a:r>
              <a:rPr lang="en-US" sz="3440">
                <a:solidFill>
                  <a:srgbClr val="6EB8E1"/>
                </a:solidFill>
                <a:latin typeface="Noto Serif"/>
                <a:ea typeface="Noto Serif"/>
                <a:cs typeface="Noto Serif"/>
                <a:sym typeface="Noto Serif"/>
              </a:rPr>
              <a:t>Walmart</a:t>
            </a:r>
          </a:p>
          <a:p>
            <a:pPr marL="742805" lvl="1" indent="-371403" algn="l">
              <a:lnSpc>
                <a:spcPts val="3715"/>
              </a:lnSpc>
              <a:buFont typeface="Arial"/>
              <a:buChar char="•"/>
            </a:pPr>
            <a:r>
              <a:rPr lang="en-US" sz="3440">
                <a:solidFill>
                  <a:srgbClr val="6EB8E1"/>
                </a:solidFill>
                <a:latin typeface="Noto Serif"/>
                <a:ea typeface="Noto Serif"/>
                <a:cs typeface="Noto Serif"/>
                <a:sym typeface="Noto Serif"/>
              </a:rPr>
              <a:t>Meijer</a:t>
            </a:r>
          </a:p>
          <a:p>
            <a:pPr marL="742805" lvl="1" indent="-371403" algn="l">
              <a:lnSpc>
                <a:spcPts val="3715"/>
              </a:lnSpc>
              <a:buFont typeface="Arial"/>
              <a:buChar char="•"/>
            </a:pPr>
            <a:r>
              <a:rPr lang="en-US" sz="3440">
                <a:solidFill>
                  <a:srgbClr val="6EB8E1"/>
                </a:solidFill>
                <a:latin typeface="Noto Serif"/>
                <a:ea typeface="Noto Serif"/>
                <a:cs typeface="Noto Serif"/>
                <a:sym typeface="Noto Serif"/>
              </a:rPr>
              <a:t>Khols</a:t>
            </a:r>
          </a:p>
          <a:p>
            <a:pPr marL="742805" lvl="1" indent="-371403" algn="l">
              <a:lnSpc>
                <a:spcPts val="3715"/>
              </a:lnSpc>
              <a:buFont typeface="Arial"/>
              <a:buChar char="•"/>
            </a:pPr>
            <a:r>
              <a:rPr lang="en-US" sz="3440">
                <a:solidFill>
                  <a:srgbClr val="6EB8E1"/>
                </a:solidFill>
                <a:latin typeface="Noto Serif"/>
                <a:ea typeface="Noto Serif"/>
                <a:cs typeface="Noto Serif"/>
                <a:sym typeface="Noto Serif"/>
              </a:rPr>
              <a:t>Sam’s Club</a:t>
            </a:r>
          </a:p>
          <a:p>
            <a:pPr marL="742805" lvl="1" indent="-371403" algn="l">
              <a:lnSpc>
                <a:spcPts val="3715"/>
              </a:lnSpc>
              <a:buFont typeface="Arial"/>
              <a:buChar char="•"/>
            </a:pPr>
            <a:r>
              <a:rPr lang="en-US" sz="3440">
                <a:solidFill>
                  <a:srgbClr val="6EB8E1"/>
                </a:solidFill>
                <a:latin typeface="Noto Serif"/>
                <a:ea typeface="Noto Serif"/>
                <a:cs typeface="Noto Serif"/>
                <a:sym typeface="Noto Serif"/>
              </a:rPr>
              <a:t>Target</a:t>
            </a:r>
          </a:p>
          <a:p>
            <a:pPr algn="l">
              <a:lnSpc>
                <a:spcPts val="3715"/>
              </a:lnSpc>
            </a:pPr>
            <a:endParaRPr lang="en-US" sz="3440">
              <a:solidFill>
                <a:srgbClr val="6EB8E1"/>
              </a:solidFill>
              <a:latin typeface="Noto Serif"/>
              <a:ea typeface="Noto Serif"/>
              <a:cs typeface="Noto Serif"/>
              <a:sym typeface="Noto Serif"/>
            </a:endParaRPr>
          </a:p>
        </p:txBody>
      </p:sp>
      <p:sp>
        <p:nvSpPr>
          <p:cNvPr id="9" name="TextBox 9"/>
          <p:cNvSpPr txBox="1"/>
          <p:nvPr/>
        </p:nvSpPr>
        <p:spPr>
          <a:xfrm>
            <a:off x="8884082" y="8765380"/>
            <a:ext cx="9185895" cy="922980"/>
          </a:xfrm>
          <a:prstGeom prst="rect">
            <a:avLst/>
          </a:prstGeom>
        </p:spPr>
        <p:txBody>
          <a:bodyPr lIns="0" tIns="0" rIns="0" bIns="0" rtlCol="0" anchor="t">
            <a:spAutoFit/>
          </a:bodyPr>
          <a:lstStyle/>
          <a:p>
            <a:pPr algn="r">
              <a:lnSpc>
                <a:spcPts val="3727"/>
              </a:lnSpc>
            </a:pPr>
            <a:r>
              <a:rPr lang="en-US" sz="2662">
                <a:solidFill>
                  <a:srgbClr val="6EB8E1"/>
                </a:solidFill>
                <a:latin typeface="Noto Serif"/>
                <a:ea typeface="Noto Serif"/>
                <a:cs typeface="Noto Serif"/>
                <a:sym typeface="Noto Serif"/>
              </a:rPr>
              <a:t>These partners all have their own private label kids collections in addition to selling carters merchandise. </a:t>
            </a:r>
          </a:p>
        </p:txBody>
      </p:sp>
      <p:sp>
        <p:nvSpPr>
          <p:cNvPr id="10" name="TextBox 10"/>
          <p:cNvSpPr txBox="1"/>
          <p:nvPr/>
        </p:nvSpPr>
        <p:spPr>
          <a:xfrm>
            <a:off x="9384777" y="5703257"/>
            <a:ext cx="8402529" cy="545263"/>
          </a:xfrm>
          <a:prstGeom prst="rect">
            <a:avLst/>
          </a:prstGeom>
        </p:spPr>
        <p:txBody>
          <a:bodyPr lIns="0" tIns="0" rIns="0" bIns="0" rtlCol="0" anchor="t">
            <a:spAutoFit/>
          </a:bodyPr>
          <a:lstStyle/>
          <a:p>
            <a:pPr algn="ctr">
              <a:lnSpc>
                <a:spcPts val="4215"/>
              </a:lnSpc>
              <a:spcBef>
                <a:spcPct val="0"/>
              </a:spcBef>
            </a:pPr>
            <a:r>
              <a:rPr lang="en-US" sz="3903">
                <a:solidFill>
                  <a:srgbClr val="6EB8E1"/>
                </a:solidFill>
                <a:latin typeface="Fredoka"/>
                <a:ea typeface="Fredoka"/>
                <a:cs typeface="Fredoka"/>
                <a:sym typeface="Fredoka"/>
              </a:rPr>
              <a:t>Existing Wholesale Partnerships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12639096" y="1562852"/>
            <a:ext cx="5393329" cy="2507267"/>
          </a:xfrm>
          <a:custGeom>
            <a:avLst/>
            <a:gdLst/>
            <a:ahLst/>
            <a:cxnLst/>
            <a:rect l="l" t="t" r="r" b="b"/>
            <a:pathLst>
              <a:path w="5393329" h="2507267">
                <a:moveTo>
                  <a:pt x="0" y="0"/>
                </a:moveTo>
                <a:lnTo>
                  <a:pt x="5393329" y="0"/>
                </a:lnTo>
                <a:lnTo>
                  <a:pt x="5393329" y="2507267"/>
                </a:lnTo>
                <a:lnTo>
                  <a:pt x="0" y="2507267"/>
                </a:lnTo>
                <a:lnTo>
                  <a:pt x="0" y="0"/>
                </a:lnTo>
                <a:close/>
              </a:path>
            </a:pathLst>
          </a:custGeom>
          <a:blipFill>
            <a:blip r:embed="rId2"/>
            <a:stretch>
              <a:fillRect/>
            </a:stretch>
          </a:blipFill>
        </p:spPr>
        <p:txBody>
          <a:bodyPr/>
          <a:lstStyle/>
          <a:p>
            <a:endParaRPr lang="en-US"/>
          </a:p>
        </p:txBody>
      </p:sp>
      <p:sp>
        <p:nvSpPr>
          <p:cNvPr id="3" name="Freeform 3"/>
          <p:cNvSpPr/>
          <p:nvPr/>
        </p:nvSpPr>
        <p:spPr>
          <a:xfrm>
            <a:off x="11406186" y="4185168"/>
            <a:ext cx="6626239" cy="1307519"/>
          </a:xfrm>
          <a:custGeom>
            <a:avLst/>
            <a:gdLst/>
            <a:ahLst/>
            <a:cxnLst/>
            <a:rect l="l" t="t" r="r" b="b"/>
            <a:pathLst>
              <a:path w="6626239" h="1307519">
                <a:moveTo>
                  <a:pt x="0" y="0"/>
                </a:moveTo>
                <a:lnTo>
                  <a:pt x="6626239" y="0"/>
                </a:lnTo>
                <a:lnTo>
                  <a:pt x="6626239" y="1307519"/>
                </a:lnTo>
                <a:lnTo>
                  <a:pt x="0" y="1307519"/>
                </a:lnTo>
                <a:lnTo>
                  <a:pt x="0" y="0"/>
                </a:lnTo>
                <a:close/>
              </a:path>
            </a:pathLst>
          </a:custGeom>
          <a:blipFill>
            <a:blip r:embed="rId3"/>
            <a:stretch>
              <a:fillRect/>
            </a:stretch>
          </a:blipFill>
        </p:spPr>
        <p:txBody>
          <a:bodyPr/>
          <a:lstStyle/>
          <a:p>
            <a:endParaRPr lang="en-US"/>
          </a:p>
        </p:txBody>
      </p:sp>
      <p:sp>
        <p:nvSpPr>
          <p:cNvPr id="4" name="Freeform 4"/>
          <p:cNvSpPr/>
          <p:nvPr/>
        </p:nvSpPr>
        <p:spPr>
          <a:xfrm>
            <a:off x="406362" y="4417035"/>
            <a:ext cx="8209741" cy="5869965"/>
          </a:xfrm>
          <a:custGeom>
            <a:avLst/>
            <a:gdLst/>
            <a:ahLst/>
            <a:cxnLst/>
            <a:rect l="l" t="t" r="r" b="b"/>
            <a:pathLst>
              <a:path w="8209741" h="5869965">
                <a:moveTo>
                  <a:pt x="0" y="0"/>
                </a:moveTo>
                <a:lnTo>
                  <a:pt x="8209741" y="0"/>
                </a:lnTo>
                <a:lnTo>
                  <a:pt x="8209741" y="5869965"/>
                </a:lnTo>
                <a:lnTo>
                  <a:pt x="0" y="586996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0" y="157702"/>
            <a:ext cx="18032425" cy="1834137"/>
          </a:xfrm>
          <a:prstGeom prst="rect">
            <a:avLst/>
          </a:prstGeom>
        </p:spPr>
        <p:txBody>
          <a:bodyPr lIns="0" tIns="0" rIns="0" bIns="0" rtlCol="0" anchor="t">
            <a:spAutoFit/>
          </a:bodyPr>
          <a:lstStyle/>
          <a:p>
            <a:pPr algn="ctr">
              <a:lnSpc>
                <a:spcPts val="7128"/>
              </a:lnSpc>
              <a:spcBef>
                <a:spcPct val="0"/>
              </a:spcBef>
            </a:pPr>
            <a:r>
              <a:rPr lang="en-US" sz="6600">
                <a:solidFill>
                  <a:srgbClr val="6EB8E1"/>
                </a:solidFill>
                <a:latin typeface="Fredoka"/>
                <a:ea typeface="Fredoka"/>
                <a:cs typeface="Fredoka"/>
                <a:sym typeface="Fredoka"/>
              </a:rPr>
              <a:t>What Share of the Childrenswear Market does Carter’s Hold?</a:t>
            </a:r>
          </a:p>
        </p:txBody>
      </p:sp>
      <p:sp>
        <p:nvSpPr>
          <p:cNvPr id="6" name="TextBox 6"/>
          <p:cNvSpPr txBox="1"/>
          <p:nvPr/>
        </p:nvSpPr>
        <p:spPr>
          <a:xfrm>
            <a:off x="406362" y="2144239"/>
            <a:ext cx="9899528" cy="2040930"/>
          </a:xfrm>
          <a:prstGeom prst="rect">
            <a:avLst/>
          </a:prstGeom>
        </p:spPr>
        <p:txBody>
          <a:bodyPr lIns="0" tIns="0" rIns="0" bIns="0" rtlCol="0" anchor="t">
            <a:spAutoFit/>
          </a:bodyPr>
          <a:lstStyle/>
          <a:p>
            <a:pPr algn="just">
              <a:lnSpc>
                <a:spcPts val="5599"/>
              </a:lnSpc>
            </a:pPr>
            <a:r>
              <a:rPr lang="en-US" sz="3999">
                <a:solidFill>
                  <a:srgbClr val="6EB8E1"/>
                </a:solidFill>
                <a:latin typeface="Fredoka"/>
                <a:ea typeface="Fredoka"/>
                <a:cs typeface="Fredoka"/>
                <a:sym typeface="Fredoka"/>
              </a:rPr>
              <a:t>Analysis of US Census Bureau Data: </a:t>
            </a:r>
          </a:p>
          <a:p>
            <a:pPr algn="just">
              <a:lnSpc>
                <a:spcPts val="3565"/>
              </a:lnSpc>
            </a:pPr>
            <a:r>
              <a:rPr lang="en-US" sz="2546">
                <a:solidFill>
                  <a:srgbClr val="6EB8E1"/>
                </a:solidFill>
                <a:latin typeface="Noto Serif"/>
                <a:ea typeface="Noto Serif"/>
                <a:cs typeface="Noto Serif"/>
                <a:sym typeface="Noto Serif"/>
              </a:rPr>
              <a:t>Based on the 2023 National Population Projection Data:</a:t>
            </a:r>
          </a:p>
          <a:p>
            <a:pPr marL="549870" lvl="1" indent="-274935" algn="just">
              <a:lnSpc>
                <a:spcPts val="3565"/>
              </a:lnSpc>
              <a:buFont typeface="Arial"/>
              <a:buChar char="•"/>
            </a:pPr>
            <a:r>
              <a:rPr lang="en-US" sz="2546">
                <a:solidFill>
                  <a:srgbClr val="6EB8E1"/>
                </a:solidFill>
                <a:latin typeface="Noto Serif"/>
                <a:ea typeface="Noto Serif"/>
                <a:cs typeface="Noto Serif"/>
                <a:sym typeface="Noto Serif"/>
              </a:rPr>
              <a:t>There will be a decrease in the # of kids ages 5-13 betweeen 2025-30  &amp; 2025-50</a:t>
            </a:r>
          </a:p>
        </p:txBody>
      </p:sp>
      <p:sp>
        <p:nvSpPr>
          <p:cNvPr id="7" name="TextBox 7"/>
          <p:cNvSpPr txBox="1"/>
          <p:nvPr/>
        </p:nvSpPr>
        <p:spPr>
          <a:xfrm>
            <a:off x="8844187" y="5816600"/>
            <a:ext cx="9188238" cy="4470400"/>
          </a:xfrm>
          <a:prstGeom prst="rect">
            <a:avLst/>
          </a:prstGeom>
        </p:spPr>
        <p:txBody>
          <a:bodyPr lIns="0" tIns="0" rIns="0" bIns="0" rtlCol="0" anchor="t">
            <a:spAutoFit/>
          </a:bodyPr>
          <a:lstStyle/>
          <a:p>
            <a:pPr algn="ctr">
              <a:lnSpc>
                <a:spcPts val="5599"/>
              </a:lnSpc>
            </a:pPr>
            <a:r>
              <a:rPr lang="en-US" sz="3999">
                <a:solidFill>
                  <a:srgbClr val="6EB8E1"/>
                </a:solidFill>
                <a:latin typeface="Fredoka"/>
                <a:ea typeface="Fredoka"/>
                <a:cs typeface="Fredoka"/>
                <a:sym typeface="Fredoka"/>
              </a:rPr>
              <a:t>According to Carter’s 2022 Annual Report:</a:t>
            </a:r>
          </a:p>
          <a:p>
            <a:pPr marL="539749" lvl="1" indent="-269875" algn="just">
              <a:lnSpc>
                <a:spcPts val="3499"/>
              </a:lnSpc>
              <a:buFont typeface="Arial"/>
              <a:buChar char="•"/>
            </a:pPr>
            <a:r>
              <a:rPr lang="en-US" sz="2499">
                <a:solidFill>
                  <a:srgbClr val="6EB8E1"/>
                </a:solidFill>
                <a:latin typeface="Noto Serif"/>
                <a:ea typeface="Noto Serif"/>
                <a:cs typeface="Noto Serif"/>
                <a:sym typeface="Noto Serif"/>
              </a:rPr>
              <a:t>The apparel market for newborn to 10-year-old children in the United States is over $29 billion</a:t>
            </a:r>
          </a:p>
          <a:p>
            <a:pPr marL="539749" lvl="1" indent="-269875" algn="just">
              <a:lnSpc>
                <a:spcPts val="3499"/>
              </a:lnSpc>
              <a:buFont typeface="Arial"/>
              <a:buChar char="•"/>
            </a:pPr>
            <a:r>
              <a:rPr lang="en-US" sz="2499">
                <a:solidFill>
                  <a:srgbClr val="6EB8E1"/>
                </a:solidFill>
                <a:latin typeface="Noto Serif"/>
                <a:ea typeface="Noto Serif"/>
                <a:cs typeface="Noto Serif"/>
                <a:sym typeface="Noto Serif"/>
              </a:rPr>
              <a:t>Over 30% of the market is brands with less than 1% share</a:t>
            </a:r>
          </a:p>
          <a:p>
            <a:pPr marL="539749" lvl="1" indent="-269875" algn="just">
              <a:lnSpc>
                <a:spcPts val="3499"/>
              </a:lnSpc>
              <a:buFont typeface="Arial"/>
              <a:buChar char="•"/>
            </a:pPr>
            <a:r>
              <a:rPr lang="en-US" sz="2499">
                <a:solidFill>
                  <a:srgbClr val="6EB8E1"/>
                </a:solidFill>
                <a:latin typeface="Noto Serif"/>
                <a:ea typeface="Noto Serif"/>
                <a:cs typeface="Noto Serif"/>
                <a:sym typeface="Noto Serif"/>
              </a:rPr>
              <a:t>Carter’s share of the market is 70% larger than their nearest competitor.</a:t>
            </a:r>
          </a:p>
          <a:p>
            <a:pPr algn="just">
              <a:lnSpc>
                <a:spcPts val="3499"/>
              </a:lnSpc>
            </a:pPr>
            <a:endParaRPr lang="en-US" sz="2499">
              <a:solidFill>
                <a:srgbClr val="6EB8E1"/>
              </a:solidFill>
              <a:latin typeface="Noto Serif"/>
              <a:ea typeface="Noto Serif"/>
              <a:cs typeface="Noto Serif"/>
              <a:sym typeface="Noto Serif"/>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1722733" y="2223202"/>
            <a:ext cx="8877287" cy="7288680"/>
          </a:xfrm>
          <a:custGeom>
            <a:avLst/>
            <a:gdLst/>
            <a:ahLst/>
            <a:cxnLst/>
            <a:rect l="l" t="t" r="r" b="b"/>
            <a:pathLst>
              <a:path w="8877287" h="7288680">
                <a:moveTo>
                  <a:pt x="0" y="0"/>
                </a:moveTo>
                <a:lnTo>
                  <a:pt x="8877287" y="0"/>
                </a:lnTo>
                <a:lnTo>
                  <a:pt x="8877287" y="7288680"/>
                </a:lnTo>
                <a:lnTo>
                  <a:pt x="0" y="7288680"/>
                </a:lnTo>
                <a:lnTo>
                  <a:pt x="0" y="0"/>
                </a:lnTo>
                <a:close/>
              </a:path>
            </a:pathLst>
          </a:custGeom>
          <a:blipFill>
            <a:blip r:embed="rId2"/>
            <a:stretch>
              <a:fillRect l="-7951" r="-6184"/>
            </a:stretch>
          </a:blipFill>
        </p:spPr>
        <p:txBody>
          <a:bodyPr/>
          <a:lstStyle/>
          <a:p>
            <a:endParaRPr lang="en-US"/>
          </a:p>
        </p:txBody>
      </p:sp>
      <p:sp>
        <p:nvSpPr>
          <p:cNvPr id="3" name="TextBox 3"/>
          <p:cNvSpPr txBox="1"/>
          <p:nvPr/>
        </p:nvSpPr>
        <p:spPr>
          <a:xfrm>
            <a:off x="1719858" y="834457"/>
            <a:ext cx="15539442" cy="1131570"/>
          </a:xfrm>
          <a:prstGeom prst="rect">
            <a:avLst/>
          </a:prstGeom>
        </p:spPr>
        <p:txBody>
          <a:bodyPr lIns="0" tIns="0" rIns="0" bIns="0" rtlCol="0" anchor="t">
            <a:spAutoFit/>
          </a:bodyPr>
          <a:lstStyle/>
          <a:p>
            <a:pPr algn="ctr">
              <a:lnSpc>
                <a:spcPts val="8640"/>
              </a:lnSpc>
              <a:spcBef>
                <a:spcPct val="0"/>
              </a:spcBef>
            </a:pPr>
            <a:r>
              <a:rPr lang="en-US" sz="8000">
                <a:solidFill>
                  <a:srgbClr val="6EB8E1"/>
                </a:solidFill>
                <a:latin typeface="Fredoka"/>
                <a:ea typeface="Fredoka"/>
                <a:cs typeface="Fredoka"/>
                <a:sym typeface="Fredoka"/>
              </a:rPr>
              <a:t>INTRODUCING STYLE SOCIETY </a:t>
            </a:r>
          </a:p>
        </p:txBody>
      </p:sp>
      <p:sp>
        <p:nvSpPr>
          <p:cNvPr id="4" name="Freeform 4"/>
          <p:cNvSpPr/>
          <p:nvPr/>
        </p:nvSpPr>
        <p:spPr>
          <a:xfrm rot="849221">
            <a:off x="14082060" y="7960344"/>
            <a:ext cx="6354480" cy="4209843"/>
          </a:xfrm>
          <a:custGeom>
            <a:avLst/>
            <a:gdLst/>
            <a:ahLst/>
            <a:cxnLst/>
            <a:rect l="l" t="t" r="r" b="b"/>
            <a:pathLst>
              <a:path w="6354480" h="4209843">
                <a:moveTo>
                  <a:pt x="0" y="0"/>
                </a:moveTo>
                <a:lnTo>
                  <a:pt x="6354480" y="0"/>
                </a:lnTo>
                <a:lnTo>
                  <a:pt x="6354480" y="4209844"/>
                </a:lnTo>
                <a:lnTo>
                  <a:pt x="0" y="4209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0266794">
            <a:off x="-2337103" y="-1398375"/>
            <a:ext cx="6354480" cy="4209843"/>
          </a:xfrm>
          <a:custGeom>
            <a:avLst/>
            <a:gdLst/>
            <a:ahLst/>
            <a:cxnLst/>
            <a:rect l="l" t="t" r="r" b="b"/>
            <a:pathLst>
              <a:path w="6354480" h="4209843">
                <a:moveTo>
                  <a:pt x="0" y="0"/>
                </a:moveTo>
                <a:lnTo>
                  <a:pt x="6354480" y="0"/>
                </a:lnTo>
                <a:lnTo>
                  <a:pt x="6354480" y="4209843"/>
                </a:lnTo>
                <a:lnTo>
                  <a:pt x="0" y="4209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590558" y="321015"/>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1132" y="8958498"/>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rot="-227242">
            <a:off x="4694342" y="3354604"/>
            <a:ext cx="2365331" cy="496582"/>
            <a:chOff x="0" y="0"/>
            <a:chExt cx="622968" cy="130787"/>
          </a:xfrm>
        </p:grpSpPr>
        <p:sp>
          <p:nvSpPr>
            <p:cNvPr id="9" name="Freeform 9"/>
            <p:cNvSpPr/>
            <p:nvPr/>
          </p:nvSpPr>
          <p:spPr>
            <a:xfrm>
              <a:off x="0" y="0"/>
              <a:ext cx="622968" cy="130787"/>
            </a:xfrm>
            <a:custGeom>
              <a:avLst/>
              <a:gdLst/>
              <a:ahLst/>
              <a:cxnLst/>
              <a:rect l="l" t="t" r="r" b="b"/>
              <a:pathLst>
                <a:path w="622968" h="130787">
                  <a:moveTo>
                    <a:pt x="65394" y="0"/>
                  </a:moveTo>
                  <a:lnTo>
                    <a:pt x="557574" y="0"/>
                  </a:lnTo>
                  <a:cubicBezTo>
                    <a:pt x="574918" y="0"/>
                    <a:pt x="591551" y="6890"/>
                    <a:pt x="603815" y="19153"/>
                  </a:cubicBezTo>
                  <a:cubicBezTo>
                    <a:pt x="616078" y="31417"/>
                    <a:pt x="622968" y="48050"/>
                    <a:pt x="622968" y="65394"/>
                  </a:cubicBezTo>
                  <a:lnTo>
                    <a:pt x="622968" y="65394"/>
                  </a:lnTo>
                  <a:cubicBezTo>
                    <a:pt x="622968" y="101509"/>
                    <a:pt x="593690" y="130787"/>
                    <a:pt x="557574" y="130787"/>
                  </a:cubicBezTo>
                  <a:lnTo>
                    <a:pt x="65394" y="130787"/>
                  </a:lnTo>
                  <a:cubicBezTo>
                    <a:pt x="29278" y="130787"/>
                    <a:pt x="0" y="101509"/>
                    <a:pt x="0" y="65394"/>
                  </a:cubicBezTo>
                  <a:lnTo>
                    <a:pt x="0" y="65394"/>
                  </a:lnTo>
                  <a:cubicBezTo>
                    <a:pt x="0" y="29278"/>
                    <a:pt x="29278" y="0"/>
                    <a:pt x="65394" y="0"/>
                  </a:cubicBezTo>
                  <a:close/>
                </a:path>
              </a:pathLst>
            </a:custGeom>
            <a:solidFill>
              <a:srgbClr val="24295B"/>
            </a:solidFill>
          </p:spPr>
          <p:txBody>
            <a:bodyPr/>
            <a:lstStyle/>
            <a:p>
              <a:endParaRPr lang="en-US"/>
            </a:p>
          </p:txBody>
        </p:sp>
        <p:sp>
          <p:nvSpPr>
            <p:cNvPr id="10" name="TextBox 10"/>
            <p:cNvSpPr txBox="1"/>
            <p:nvPr/>
          </p:nvSpPr>
          <p:spPr>
            <a:xfrm>
              <a:off x="0" y="-38100"/>
              <a:ext cx="622968" cy="16888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274648" y="9791571"/>
            <a:ext cx="2061547" cy="504060"/>
          </a:xfrm>
          <a:prstGeom prst="rect">
            <a:avLst/>
          </a:prstGeom>
        </p:spPr>
        <p:txBody>
          <a:bodyPr lIns="0" tIns="0" rIns="0" bIns="0" rtlCol="0" anchor="t">
            <a:spAutoFit/>
          </a:bodyPr>
          <a:lstStyle/>
          <a:p>
            <a:pPr algn="ctr">
              <a:lnSpc>
                <a:spcPts val="1970"/>
              </a:lnSpc>
              <a:spcBef>
                <a:spcPct val="0"/>
              </a:spcBef>
            </a:pPr>
            <a:r>
              <a:rPr lang="en-US" sz="1824" b="1">
                <a:solidFill>
                  <a:srgbClr val="00A9E0"/>
                </a:solidFill>
                <a:latin typeface="Catamaran Bold"/>
                <a:ea typeface="Catamaran Bold"/>
                <a:cs typeface="Catamaran Bold"/>
                <a:sym typeface="Catamaran Bold"/>
              </a:rPr>
              <a:t>(logo example made with AI) </a:t>
            </a:r>
          </a:p>
        </p:txBody>
      </p:sp>
      <p:sp>
        <p:nvSpPr>
          <p:cNvPr id="12" name="TextBox 12"/>
          <p:cNvSpPr txBox="1"/>
          <p:nvPr/>
        </p:nvSpPr>
        <p:spPr>
          <a:xfrm>
            <a:off x="10754962" y="2718952"/>
            <a:ext cx="7359591" cy="5452110"/>
          </a:xfrm>
          <a:prstGeom prst="rect">
            <a:avLst/>
          </a:prstGeom>
        </p:spPr>
        <p:txBody>
          <a:bodyPr lIns="0" tIns="0" rIns="0" bIns="0" rtlCol="0" anchor="t">
            <a:spAutoFit/>
          </a:bodyPr>
          <a:lstStyle/>
          <a:p>
            <a:pPr algn="ctr">
              <a:lnSpc>
                <a:spcPts val="4319"/>
              </a:lnSpc>
            </a:pPr>
            <a:r>
              <a:rPr lang="en-US" sz="3999">
                <a:solidFill>
                  <a:srgbClr val="6EB8E1"/>
                </a:solidFill>
                <a:latin typeface="Noto Serif"/>
                <a:ea typeface="Noto Serif"/>
                <a:cs typeface="Noto Serif"/>
                <a:sym typeface="Noto Serif"/>
              </a:rPr>
              <a:t>Style Society is a brand in connection to Carter’s that caters to children ages 7-14.</a:t>
            </a:r>
          </a:p>
          <a:p>
            <a:pPr algn="ctr">
              <a:lnSpc>
                <a:spcPts val="4319"/>
              </a:lnSpc>
            </a:pPr>
            <a:endParaRPr lang="en-US" sz="3999">
              <a:solidFill>
                <a:srgbClr val="6EB8E1"/>
              </a:solidFill>
              <a:latin typeface="Noto Serif"/>
              <a:ea typeface="Noto Serif"/>
              <a:cs typeface="Noto Serif"/>
              <a:sym typeface="Noto Serif"/>
            </a:endParaRPr>
          </a:p>
          <a:p>
            <a:pPr algn="ctr">
              <a:lnSpc>
                <a:spcPts val="4319"/>
              </a:lnSpc>
              <a:spcBef>
                <a:spcPct val="0"/>
              </a:spcBef>
            </a:pPr>
            <a:r>
              <a:rPr lang="en-US" sz="3999">
                <a:solidFill>
                  <a:srgbClr val="6EB8E1"/>
                </a:solidFill>
                <a:latin typeface="Noto Serif"/>
                <a:ea typeface="Noto Serif"/>
                <a:cs typeface="Noto Serif"/>
                <a:sym typeface="Noto Serif"/>
              </a:rPr>
              <a:t> This brand intends to bridge the gap between children’s clothing and teenage clothing, creating stylish yet appropriate clothing for older children and pre-teens.   </a:t>
            </a:r>
            <a:r>
              <a:rPr lang="en-US" sz="3999">
                <a:solidFill>
                  <a:srgbClr val="24295B"/>
                </a:solidFill>
                <a:latin typeface="Noto Serif"/>
                <a:ea typeface="Noto Serif"/>
                <a:cs typeface="Noto Serif"/>
                <a:sym typeface="Noto Serif"/>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a:off x="5737557" y="7506121"/>
            <a:ext cx="5105862" cy="4710158"/>
          </a:xfrm>
          <a:custGeom>
            <a:avLst/>
            <a:gdLst/>
            <a:ahLst/>
            <a:cxnLst/>
            <a:rect l="l" t="t" r="r" b="b"/>
            <a:pathLst>
              <a:path w="5105862" h="4710158">
                <a:moveTo>
                  <a:pt x="0" y="0"/>
                </a:moveTo>
                <a:lnTo>
                  <a:pt x="5105862" y="0"/>
                </a:lnTo>
                <a:lnTo>
                  <a:pt x="5105862" y="4710158"/>
                </a:lnTo>
                <a:lnTo>
                  <a:pt x="0" y="4710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38200" y="-234561"/>
            <a:ext cx="5327122" cy="2343934"/>
          </a:xfrm>
          <a:custGeom>
            <a:avLst/>
            <a:gdLst/>
            <a:ahLst/>
            <a:cxnLst/>
            <a:rect l="l" t="t" r="r" b="b"/>
            <a:pathLst>
              <a:path w="5327122" h="2343934">
                <a:moveTo>
                  <a:pt x="0" y="0"/>
                </a:moveTo>
                <a:lnTo>
                  <a:pt x="5327122" y="0"/>
                </a:lnTo>
                <a:lnTo>
                  <a:pt x="5327122" y="2343934"/>
                </a:lnTo>
                <a:lnTo>
                  <a:pt x="0" y="2343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0800000">
            <a:off x="-219447" y="6069762"/>
            <a:ext cx="4521405" cy="4217238"/>
          </a:xfrm>
          <a:custGeom>
            <a:avLst/>
            <a:gdLst/>
            <a:ahLst/>
            <a:cxnLst/>
            <a:rect l="l" t="t" r="r" b="b"/>
            <a:pathLst>
              <a:path w="4521405" h="4217238">
                <a:moveTo>
                  <a:pt x="0" y="0"/>
                </a:moveTo>
                <a:lnTo>
                  <a:pt x="4521405" y="0"/>
                </a:lnTo>
                <a:lnTo>
                  <a:pt x="4521405" y="4217238"/>
                </a:lnTo>
                <a:lnTo>
                  <a:pt x="0" y="4217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10379751" y="2109373"/>
            <a:ext cx="6879549" cy="2845982"/>
          </a:xfrm>
          <a:prstGeom prst="rect">
            <a:avLst/>
          </a:prstGeom>
        </p:spPr>
        <p:txBody>
          <a:bodyPr lIns="0" tIns="0" rIns="0" bIns="0" rtlCol="0" anchor="t">
            <a:spAutoFit/>
          </a:bodyPr>
          <a:lstStyle/>
          <a:p>
            <a:pPr marL="0" lvl="0" indent="0" algn="ctr">
              <a:lnSpc>
                <a:spcPts val="3784"/>
              </a:lnSpc>
              <a:spcBef>
                <a:spcPct val="0"/>
              </a:spcBef>
            </a:pPr>
            <a:r>
              <a:rPr lang="en-US" sz="2703" u="none" strike="noStrike">
                <a:solidFill>
                  <a:srgbClr val="6EB8E1"/>
                </a:solidFill>
                <a:latin typeface="Noto Serif"/>
                <a:ea typeface="Noto Serif"/>
                <a:cs typeface="Noto Serif"/>
                <a:sym typeface="Noto Serif"/>
              </a:rPr>
              <a:t>As kids age and discover more about themselves, they will likely to want to express their own unique interests. To best cater to this natural change in expression, we want to include a section of accessories on a tiered carosel. </a:t>
            </a:r>
          </a:p>
        </p:txBody>
      </p:sp>
      <p:sp>
        <p:nvSpPr>
          <p:cNvPr id="6" name="TextBox 6"/>
          <p:cNvSpPr txBox="1"/>
          <p:nvPr/>
        </p:nvSpPr>
        <p:spPr>
          <a:xfrm>
            <a:off x="1003622" y="240665"/>
            <a:ext cx="16280757" cy="788035"/>
          </a:xfrm>
          <a:prstGeom prst="rect">
            <a:avLst/>
          </a:prstGeom>
        </p:spPr>
        <p:txBody>
          <a:bodyPr lIns="0" tIns="0" rIns="0" bIns="0" rtlCol="0" anchor="t">
            <a:spAutoFit/>
          </a:bodyPr>
          <a:lstStyle/>
          <a:p>
            <a:pPr algn="ctr">
              <a:lnSpc>
                <a:spcPts val="6440"/>
              </a:lnSpc>
            </a:pPr>
            <a:r>
              <a:rPr lang="en-US" sz="4600">
                <a:solidFill>
                  <a:srgbClr val="6EB8E1"/>
                </a:solidFill>
                <a:latin typeface="Fredoka"/>
                <a:ea typeface="Fredoka"/>
                <a:cs typeface="Fredoka"/>
                <a:sym typeface="Fredoka"/>
              </a:rPr>
              <a:t>Style Society : Brand Overview</a:t>
            </a:r>
          </a:p>
        </p:txBody>
      </p:sp>
      <p:sp>
        <p:nvSpPr>
          <p:cNvPr id="7" name="TextBox 7"/>
          <p:cNvSpPr txBox="1"/>
          <p:nvPr/>
        </p:nvSpPr>
        <p:spPr>
          <a:xfrm>
            <a:off x="1003622" y="2457266"/>
            <a:ext cx="7917379" cy="4939030"/>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6EB8E1"/>
                </a:solidFill>
                <a:latin typeface="Noto Serif"/>
                <a:ea typeface="Noto Serif"/>
                <a:cs typeface="Noto Serif"/>
                <a:sym typeface="Noto Serif"/>
              </a:rPr>
              <a:t>In</a:t>
            </a:r>
            <a:r>
              <a:rPr lang="en-US" sz="2800" u="none" strike="noStrike">
                <a:solidFill>
                  <a:srgbClr val="6EB8E1"/>
                </a:solidFill>
                <a:latin typeface="Noto Serif"/>
                <a:ea typeface="Noto Serif"/>
                <a:cs typeface="Noto Serif"/>
                <a:sym typeface="Noto Serif"/>
              </a:rPr>
              <a:t> this section, kids age 7-14  can feel like they have their own purchasing power, increasing  their desire for products. Converting a corner of select Carter’s stores into a Style Society Section would help young shoppers embrace their growing desire for autonomy. The clothes in this section would feature fashion-forward styles comprised of sustainable fibers and made using environmentally-conscious production methods. </a:t>
            </a:r>
          </a:p>
        </p:txBody>
      </p:sp>
      <p:sp>
        <p:nvSpPr>
          <p:cNvPr id="8" name="TextBox 8"/>
          <p:cNvSpPr txBox="1"/>
          <p:nvPr/>
        </p:nvSpPr>
        <p:spPr>
          <a:xfrm>
            <a:off x="10379751" y="5641155"/>
            <a:ext cx="6904627" cy="3948430"/>
          </a:xfrm>
          <a:prstGeom prst="rect">
            <a:avLst/>
          </a:prstGeom>
        </p:spPr>
        <p:txBody>
          <a:bodyPr lIns="0" tIns="0" rIns="0" bIns="0" rtlCol="0" anchor="t">
            <a:spAutoFit/>
          </a:bodyPr>
          <a:lstStyle/>
          <a:p>
            <a:pPr marL="0" lvl="0" indent="0" algn="ctr">
              <a:lnSpc>
                <a:spcPts val="3920"/>
              </a:lnSpc>
              <a:spcBef>
                <a:spcPct val="0"/>
              </a:spcBef>
            </a:pPr>
            <a:r>
              <a:rPr lang="en-US" sz="2800" u="none" strike="noStrike">
                <a:solidFill>
                  <a:srgbClr val="6EB8E1"/>
                </a:solidFill>
                <a:latin typeface="Noto Serif"/>
                <a:ea typeface="Noto Serif"/>
                <a:cs typeface="Noto Serif"/>
                <a:sym typeface="Noto Serif"/>
              </a:rPr>
              <a:t>This collection will also be available in its own Carter app section. Kids would not have the ability to purchase, yet they can make lists of products they want. These lists can be shared with family and parental guardians so that they can gain a better idea of the styles that interest their child.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TextBox 2"/>
          <p:cNvSpPr txBox="1"/>
          <p:nvPr/>
        </p:nvSpPr>
        <p:spPr>
          <a:xfrm>
            <a:off x="1044680" y="7877070"/>
            <a:ext cx="3366040" cy="446335"/>
          </a:xfrm>
          <a:prstGeom prst="rect">
            <a:avLst/>
          </a:prstGeom>
        </p:spPr>
        <p:txBody>
          <a:bodyPr lIns="0" tIns="0" rIns="0" bIns="0" rtlCol="0" anchor="t">
            <a:spAutoFit/>
          </a:bodyPr>
          <a:lstStyle/>
          <a:p>
            <a:pPr marL="0" lvl="0" indent="0" algn="ctr">
              <a:lnSpc>
                <a:spcPts val="3748"/>
              </a:lnSpc>
              <a:spcBef>
                <a:spcPct val="0"/>
              </a:spcBef>
            </a:pPr>
            <a:r>
              <a:rPr lang="en-US" sz="2677">
                <a:solidFill>
                  <a:srgbClr val="00A9E0"/>
                </a:solidFill>
                <a:latin typeface="Fredoka"/>
                <a:ea typeface="Fredoka"/>
                <a:cs typeface="Fredoka"/>
                <a:sym typeface="Fredoka"/>
              </a:rPr>
              <a:t>Aerie from AE </a:t>
            </a:r>
          </a:p>
        </p:txBody>
      </p:sp>
      <p:sp>
        <p:nvSpPr>
          <p:cNvPr id="3" name="TextBox 3"/>
          <p:cNvSpPr txBox="1"/>
          <p:nvPr/>
        </p:nvSpPr>
        <p:spPr>
          <a:xfrm>
            <a:off x="14197963" y="2273980"/>
            <a:ext cx="3959823" cy="7212294"/>
          </a:xfrm>
          <a:prstGeom prst="rect">
            <a:avLst/>
          </a:prstGeom>
        </p:spPr>
        <p:txBody>
          <a:bodyPr lIns="0" tIns="0" rIns="0" bIns="0" rtlCol="0" anchor="t">
            <a:spAutoFit/>
          </a:bodyPr>
          <a:lstStyle/>
          <a:p>
            <a:pPr algn="ctr">
              <a:lnSpc>
                <a:spcPts val="4900"/>
              </a:lnSpc>
            </a:pPr>
            <a:r>
              <a:rPr lang="en-US" sz="3500">
                <a:solidFill>
                  <a:srgbClr val="00A9E0"/>
                </a:solidFill>
                <a:latin typeface="Noto Serif"/>
                <a:ea typeface="Noto Serif"/>
                <a:cs typeface="Noto Serif"/>
                <a:sym typeface="Noto Serif"/>
              </a:rPr>
              <a:t>We are taking inspiration from these 3 stores. We want to open a Style Society section inside of Carter’s containing a specialized collection for pre-teens.</a:t>
            </a:r>
          </a:p>
          <a:p>
            <a:pPr marL="0" lvl="0" indent="0" algn="ctr">
              <a:lnSpc>
                <a:spcPts val="3293"/>
              </a:lnSpc>
              <a:spcBef>
                <a:spcPct val="0"/>
              </a:spcBef>
            </a:pPr>
            <a:r>
              <a:rPr lang="en-US" sz="2352">
                <a:solidFill>
                  <a:srgbClr val="915646"/>
                </a:solidFill>
                <a:latin typeface="Fredoka"/>
                <a:ea typeface="Fredoka"/>
                <a:cs typeface="Fredoka"/>
                <a:sym typeface="Fredoka"/>
              </a:rPr>
              <a:t> </a:t>
            </a:r>
          </a:p>
        </p:txBody>
      </p:sp>
      <p:sp>
        <p:nvSpPr>
          <p:cNvPr id="4" name="Freeform 4"/>
          <p:cNvSpPr/>
          <p:nvPr/>
        </p:nvSpPr>
        <p:spPr>
          <a:xfrm>
            <a:off x="-449540" y="-2808263"/>
            <a:ext cx="6354480" cy="4209843"/>
          </a:xfrm>
          <a:custGeom>
            <a:avLst/>
            <a:gdLst/>
            <a:ahLst/>
            <a:cxnLst/>
            <a:rect l="l" t="t" r="r" b="b"/>
            <a:pathLst>
              <a:path w="6354480" h="4209843">
                <a:moveTo>
                  <a:pt x="0" y="0"/>
                </a:moveTo>
                <a:lnTo>
                  <a:pt x="6354480" y="0"/>
                </a:lnTo>
                <a:lnTo>
                  <a:pt x="6354480" y="4209843"/>
                </a:lnTo>
                <a:lnTo>
                  <a:pt x="0" y="4209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234719">
            <a:off x="15454229" y="7575897"/>
            <a:ext cx="6354480" cy="4209843"/>
          </a:xfrm>
          <a:custGeom>
            <a:avLst/>
            <a:gdLst/>
            <a:ahLst/>
            <a:cxnLst/>
            <a:rect l="l" t="t" r="r" b="b"/>
            <a:pathLst>
              <a:path w="6354480" h="4209843">
                <a:moveTo>
                  <a:pt x="0" y="0"/>
                </a:moveTo>
                <a:lnTo>
                  <a:pt x="6354480" y="0"/>
                </a:lnTo>
                <a:lnTo>
                  <a:pt x="6354480" y="4209843"/>
                </a:lnTo>
                <a:lnTo>
                  <a:pt x="0" y="4209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597007" y="7924695"/>
            <a:ext cx="2804078" cy="1629481"/>
          </a:xfrm>
          <a:custGeom>
            <a:avLst/>
            <a:gdLst/>
            <a:ahLst/>
            <a:cxnLst/>
            <a:rect l="l" t="t" r="r" b="b"/>
            <a:pathLst>
              <a:path w="2804078" h="1629481">
                <a:moveTo>
                  <a:pt x="0" y="0"/>
                </a:moveTo>
                <a:lnTo>
                  <a:pt x="2804078" y="0"/>
                </a:lnTo>
                <a:lnTo>
                  <a:pt x="2804078" y="1629481"/>
                </a:lnTo>
                <a:lnTo>
                  <a:pt x="0" y="1629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324005" y="0"/>
            <a:ext cx="1963995" cy="1625206"/>
          </a:xfrm>
          <a:custGeom>
            <a:avLst/>
            <a:gdLst/>
            <a:ahLst/>
            <a:cxnLst/>
            <a:rect l="l" t="t" r="r" b="b"/>
            <a:pathLst>
              <a:path w="1963995" h="1625206">
                <a:moveTo>
                  <a:pt x="0" y="0"/>
                </a:moveTo>
                <a:lnTo>
                  <a:pt x="1963995" y="0"/>
                </a:lnTo>
                <a:lnTo>
                  <a:pt x="1963995" y="1625206"/>
                </a:lnTo>
                <a:lnTo>
                  <a:pt x="0" y="16252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410844" y="3105921"/>
            <a:ext cx="3130491" cy="5217484"/>
          </a:xfrm>
          <a:custGeom>
            <a:avLst/>
            <a:gdLst/>
            <a:ahLst/>
            <a:cxnLst/>
            <a:rect l="l" t="t" r="r" b="b"/>
            <a:pathLst>
              <a:path w="3130491" h="5217484">
                <a:moveTo>
                  <a:pt x="0" y="0"/>
                </a:moveTo>
                <a:lnTo>
                  <a:pt x="3130491" y="0"/>
                </a:lnTo>
                <a:lnTo>
                  <a:pt x="3130491" y="5217485"/>
                </a:lnTo>
                <a:lnTo>
                  <a:pt x="0" y="5217485"/>
                </a:lnTo>
                <a:lnTo>
                  <a:pt x="0" y="0"/>
                </a:lnTo>
                <a:close/>
              </a:path>
            </a:pathLst>
          </a:custGeom>
          <a:blipFill>
            <a:blip r:embed="rId10"/>
            <a:stretch>
              <a:fillRect/>
            </a:stretch>
          </a:blipFill>
        </p:spPr>
        <p:txBody>
          <a:bodyPr/>
          <a:lstStyle/>
          <a:p>
            <a:endParaRPr lang="en-US"/>
          </a:p>
        </p:txBody>
      </p:sp>
      <p:sp>
        <p:nvSpPr>
          <p:cNvPr id="9" name="Freeform 9"/>
          <p:cNvSpPr/>
          <p:nvPr/>
        </p:nvSpPr>
        <p:spPr>
          <a:xfrm>
            <a:off x="9128471" y="3865101"/>
            <a:ext cx="4478959" cy="3284862"/>
          </a:xfrm>
          <a:custGeom>
            <a:avLst/>
            <a:gdLst/>
            <a:ahLst/>
            <a:cxnLst/>
            <a:rect l="l" t="t" r="r" b="b"/>
            <a:pathLst>
              <a:path w="4478959" h="3284862">
                <a:moveTo>
                  <a:pt x="0" y="0"/>
                </a:moveTo>
                <a:lnTo>
                  <a:pt x="4478959" y="0"/>
                </a:lnTo>
                <a:lnTo>
                  <a:pt x="4478959" y="3284861"/>
                </a:lnTo>
                <a:lnTo>
                  <a:pt x="0" y="3284861"/>
                </a:lnTo>
                <a:lnTo>
                  <a:pt x="0" y="0"/>
                </a:lnTo>
                <a:close/>
              </a:path>
            </a:pathLst>
          </a:custGeom>
          <a:blipFill>
            <a:blip r:embed="rId11"/>
            <a:stretch>
              <a:fillRect/>
            </a:stretch>
          </a:blipFill>
        </p:spPr>
        <p:txBody>
          <a:bodyPr/>
          <a:lstStyle/>
          <a:p>
            <a:endParaRPr lang="en-US"/>
          </a:p>
        </p:txBody>
      </p:sp>
      <p:sp>
        <p:nvSpPr>
          <p:cNvPr id="10" name="Freeform 10"/>
          <p:cNvSpPr/>
          <p:nvPr/>
        </p:nvSpPr>
        <p:spPr>
          <a:xfrm>
            <a:off x="374387" y="3228697"/>
            <a:ext cx="4550682" cy="4557669"/>
          </a:xfrm>
          <a:custGeom>
            <a:avLst/>
            <a:gdLst/>
            <a:ahLst/>
            <a:cxnLst/>
            <a:rect l="l" t="t" r="r" b="b"/>
            <a:pathLst>
              <a:path w="4550682" h="4557669">
                <a:moveTo>
                  <a:pt x="0" y="0"/>
                </a:moveTo>
                <a:lnTo>
                  <a:pt x="4550682" y="0"/>
                </a:lnTo>
                <a:lnTo>
                  <a:pt x="4550682" y="4557669"/>
                </a:lnTo>
                <a:lnTo>
                  <a:pt x="0" y="4557669"/>
                </a:lnTo>
                <a:lnTo>
                  <a:pt x="0" y="0"/>
                </a:lnTo>
                <a:close/>
              </a:path>
            </a:pathLst>
          </a:custGeom>
          <a:blipFill>
            <a:blip r:embed="rId12"/>
            <a:stretch>
              <a:fillRect l="-61044" t="-30867" r="-81552" b="-30615"/>
            </a:stretch>
          </a:blipFill>
        </p:spPr>
        <p:txBody>
          <a:bodyPr/>
          <a:lstStyle/>
          <a:p>
            <a:endParaRPr lang="en-US"/>
          </a:p>
        </p:txBody>
      </p:sp>
      <p:sp>
        <p:nvSpPr>
          <p:cNvPr id="11" name="TextBox 11"/>
          <p:cNvSpPr txBox="1"/>
          <p:nvPr/>
        </p:nvSpPr>
        <p:spPr>
          <a:xfrm>
            <a:off x="5293070" y="8345240"/>
            <a:ext cx="3366040" cy="913060"/>
          </a:xfrm>
          <a:prstGeom prst="rect">
            <a:avLst/>
          </a:prstGeom>
        </p:spPr>
        <p:txBody>
          <a:bodyPr lIns="0" tIns="0" rIns="0" bIns="0" rtlCol="0" anchor="t">
            <a:spAutoFit/>
          </a:bodyPr>
          <a:lstStyle/>
          <a:p>
            <a:pPr marL="0" lvl="0" indent="0" algn="ctr">
              <a:lnSpc>
                <a:spcPts val="3748"/>
              </a:lnSpc>
              <a:spcBef>
                <a:spcPct val="0"/>
              </a:spcBef>
            </a:pPr>
            <a:r>
              <a:rPr lang="en-US" sz="2677">
                <a:solidFill>
                  <a:srgbClr val="00A9E0"/>
                </a:solidFill>
                <a:latin typeface="Fredoka"/>
                <a:ea typeface="Fredoka"/>
                <a:cs typeface="Fredoka"/>
                <a:sym typeface="Fredoka"/>
              </a:rPr>
              <a:t>Brothers inside of Justice</a:t>
            </a:r>
          </a:p>
        </p:txBody>
      </p:sp>
      <p:sp>
        <p:nvSpPr>
          <p:cNvPr id="12" name="TextBox 12"/>
          <p:cNvSpPr txBox="1"/>
          <p:nvPr/>
        </p:nvSpPr>
        <p:spPr>
          <a:xfrm>
            <a:off x="9731783" y="7387750"/>
            <a:ext cx="3366040" cy="913060"/>
          </a:xfrm>
          <a:prstGeom prst="rect">
            <a:avLst/>
          </a:prstGeom>
        </p:spPr>
        <p:txBody>
          <a:bodyPr lIns="0" tIns="0" rIns="0" bIns="0" rtlCol="0" anchor="t">
            <a:spAutoFit/>
          </a:bodyPr>
          <a:lstStyle/>
          <a:p>
            <a:pPr marL="0" lvl="0" indent="0" algn="ctr">
              <a:lnSpc>
                <a:spcPts val="3748"/>
              </a:lnSpc>
              <a:spcBef>
                <a:spcPct val="0"/>
              </a:spcBef>
            </a:pPr>
            <a:r>
              <a:rPr lang="en-US" sz="2677">
                <a:solidFill>
                  <a:srgbClr val="00A9E0"/>
                </a:solidFill>
                <a:latin typeface="Fredoka"/>
                <a:ea typeface="Fredoka"/>
                <a:cs typeface="Fredoka"/>
                <a:sym typeface="Fredoka"/>
              </a:rPr>
              <a:t>TopShop inside of Nordstrom</a:t>
            </a:r>
          </a:p>
        </p:txBody>
      </p:sp>
      <p:sp>
        <p:nvSpPr>
          <p:cNvPr id="13" name="TextBox 13"/>
          <p:cNvSpPr txBox="1"/>
          <p:nvPr/>
        </p:nvSpPr>
        <p:spPr>
          <a:xfrm>
            <a:off x="374387" y="1102283"/>
            <a:ext cx="16664709" cy="1131570"/>
          </a:xfrm>
          <a:prstGeom prst="rect">
            <a:avLst/>
          </a:prstGeom>
        </p:spPr>
        <p:txBody>
          <a:bodyPr lIns="0" tIns="0" rIns="0" bIns="0" rtlCol="0" anchor="t">
            <a:spAutoFit/>
          </a:bodyPr>
          <a:lstStyle/>
          <a:p>
            <a:pPr marL="0" lvl="0" indent="0" algn="ctr">
              <a:lnSpc>
                <a:spcPts val="8640"/>
              </a:lnSpc>
              <a:spcBef>
                <a:spcPct val="0"/>
              </a:spcBef>
            </a:pPr>
            <a:r>
              <a:rPr lang="en-US" sz="8000">
                <a:solidFill>
                  <a:srgbClr val="00A9E0"/>
                </a:solidFill>
                <a:latin typeface="Fredoka"/>
                <a:ea typeface="Fredoka"/>
                <a:cs typeface="Fredoka"/>
                <a:sym typeface="Fredoka"/>
              </a:rPr>
              <a:t>Style Society in-store inspiration</a:t>
            </a:r>
          </a:p>
        </p:txBody>
      </p:sp>
      <p:sp>
        <p:nvSpPr>
          <p:cNvPr id="14" name="TextBox 14"/>
          <p:cNvSpPr txBox="1"/>
          <p:nvPr/>
        </p:nvSpPr>
        <p:spPr>
          <a:xfrm>
            <a:off x="0" y="9490707"/>
            <a:ext cx="18256943" cy="676275"/>
          </a:xfrm>
          <a:prstGeom prst="rect">
            <a:avLst/>
          </a:prstGeom>
        </p:spPr>
        <p:txBody>
          <a:bodyPr lIns="0" tIns="0" rIns="0" bIns="0" rtlCol="0" anchor="t">
            <a:spAutoFit/>
          </a:bodyPr>
          <a:lstStyle/>
          <a:p>
            <a:pPr algn="ctr">
              <a:lnSpc>
                <a:spcPts val="2699"/>
              </a:lnSpc>
              <a:spcBef>
                <a:spcPct val="0"/>
              </a:spcBef>
            </a:pPr>
            <a:r>
              <a:rPr lang="en-US" sz="2499">
                <a:solidFill>
                  <a:srgbClr val="00A9E0"/>
                </a:solidFill>
                <a:latin typeface="Noto Serif"/>
                <a:ea typeface="Noto Serif"/>
                <a:cs typeface="Noto Serif"/>
                <a:sym typeface="Noto Serif"/>
              </a:rPr>
              <a:t> {We are only taking inspiration of the set up from these stores, the only audience inspiration shared with these stores would be Brother’s (and their main store Justice).}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TextBox 2"/>
          <p:cNvSpPr txBox="1"/>
          <p:nvPr/>
        </p:nvSpPr>
        <p:spPr>
          <a:xfrm>
            <a:off x="583944" y="1144329"/>
            <a:ext cx="7523121" cy="3322320"/>
          </a:xfrm>
          <a:prstGeom prst="rect">
            <a:avLst/>
          </a:prstGeom>
        </p:spPr>
        <p:txBody>
          <a:bodyPr lIns="0" tIns="0" rIns="0" bIns="0" rtlCol="0" anchor="t">
            <a:spAutoFit/>
          </a:bodyPr>
          <a:lstStyle/>
          <a:p>
            <a:pPr marL="0" lvl="0" indent="0" algn="ctr">
              <a:lnSpc>
                <a:spcPts val="8640"/>
              </a:lnSpc>
              <a:spcBef>
                <a:spcPct val="0"/>
              </a:spcBef>
            </a:pPr>
            <a:r>
              <a:rPr lang="en-US" sz="8000" dirty="0">
                <a:solidFill>
                  <a:srgbClr val="00A9E0"/>
                </a:solidFill>
                <a:latin typeface="Fredoka"/>
                <a:ea typeface="Fredoka"/>
                <a:cs typeface="Fredoka"/>
                <a:sym typeface="Fredoka"/>
              </a:rPr>
              <a:t>“Style Society” Online Inspiration</a:t>
            </a:r>
          </a:p>
        </p:txBody>
      </p:sp>
      <p:sp>
        <p:nvSpPr>
          <p:cNvPr id="3" name="Freeform 3"/>
          <p:cNvSpPr/>
          <p:nvPr/>
        </p:nvSpPr>
        <p:spPr>
          <a:xfrm rot="849221">
            <a:off x="-766390" y="8364400"/>
            <a:ext cx="8642409" cy="4339177"/>
          </a:xfrm>
          <a:custGeom>
            <a:avLst/>
            <a:gdLst/>
            <a:ahLst/>
            <a:cxnLst/>
            <a:rect l="l" t="t" r="r" b="b"/>
            <a:pathLst>
              <a:path w="6354480" h="4209843">
                <a:moveTo>
                  <a:pt x="0" y="0"/>
                </a:moveTo>
                <a:lnTo>
                  <a:pt x="6354481" y="0"/>
                </a:lnTo>
                <a:lnTo>
                  <a:pt x="6354481" y="4209843"/>
                </a:lnTo>
                <a:lnTo>
                  <a:pt x="0" y="4209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266794" flipH="1">
            <a:off x="14788260" y="-1445739"/>
            <a:ext cx="6354480" cy="4209843"/>
          </a:xfrm>
          <a:custGeom>
            <a:avLst/>
            <a:gdLst/>
            <a:ahLst/>
            <a:cxnLst/>
            <a:rect l="l" t="t" r="r" b="b"/>
            <a:pathLst>
              <a:path w="6354480" h="4209843">
                <a:moveTo>
                  <a:pt x="6354480" y="0"/>
                </a:moveTo>
                <a:lnTo>
                  <a:pt x="0" y="0"/>
                </a:lnTo>
                <a:lnTo>
                  <a:pt x="0" y="4209843"/>
                </a:lnTo>
                <a:lnTo>
                  <a:pt x="6354480" y="4209843"/>
                </a:lnTo>
                <a:lnTo>
                  <a:pt x="635448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628016" y="9180232"/>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25266" y="4800335"/>
            <a:ext cx="7550092" cy="3427004"/>
          </a:xfrm>
          <a:prstGeom prst="rect">
            <a:avLst/>
          </a:prstGeom>
        </p:spPr>
        <p:txBody>
          <a:bodyPr lIns="0" tIns="0" rIns="0" bIns="0" rtlCol="0" anchor="t">
            <a:spAutoFit/>
          </a:bodyPr>
          <a:lstStyle/>
          <a:p>
            <a:pPr algn="ctr">
              <a:lnSpc>
                <a:spcPts val="4622"/>
              </a:lnSpc>
            </a:pPr>
            <a:r>
              <a:rPr lang="en-US" sz="2718">
                <a:solidFill>
                  <a:srgbClr val="00A9E0"/>
                </a:solidFill>
                <a:latin typeface="Noto Serif"/>
                <a:ea typeface="Noto Serif"/>
                <a:cs typeface="Noto Serif"/>
                <a:sym typeface="Noto Serif"/>
              </a:rPr>
              <a:t>A section comparable to the Gilly Hicks section on the Hollister website would be available on the Carter’s website to make access to the Style Society  collection more accessible. </a:t>
            </a:r>
          </a:p>
          <a:p>
            <a:pPr marL="0" lvl="0" indent="0" algn="ctr">
              <a:lnSpc>
                <a:spcPts val="4622"/>
              </a:lnSpc>
              <a:spcBef>
                <a:spcPct val="0"/>
              </a:spcBef>
            </a:pPr>
            <a:r>
              <a:rPr lang="en-US" sz="2718">
                <a:solidFill>
                  <a:srgbClr val="00A9E0"/>
                </a:solidFill>
                <a:latin typeface="Noto Serif"/>
                <a:ea typeface="Noto Serif"/>
                <a:cs typeface="Noto Serif"/>
                <a:sym typeface="Noto Serif"/>
              </a:rPr>
              <a:t>NOTE: APP AS WELL, WANT LIST FOR KIDS</a:t>
            </a:r>
            <a:r>
              <a:rPr lang="en-US" sz="2718">
                <a:solidFill>
                  <a:srgbClr val="915646"/>
                </a:solidFill>
                <a:latin typeface="Noto Serif"/>
                <a:ea typeface="Noto Serif"/>
                <a:cs typeface="Noto Serif"/>
                <a:sym typeface="Noto Serif"/>
              </a:rPr>
              <a:t> </a:t>
            </a:r>
          </a:p>
        </p:txBody>
      </p:sp>
      <p:sp>
        <p:nvSpPr>
          <p:cNvPr id="7" name="Freeform 7"/>
          <p:cNvSpPr/>
          <p:nvPr/>
        </p:nvSpPr>
        <p:spPr>
          <a:xfrm>
            <a:off x="8631626" y="1363241"/>
            <a:ext cx="9041490" cy="6674919"/>
          </a:xfrm>
          <a:custGeom>
            <a:avLst/>
            <a:gdLst/>
            <a:ahLst/>
            <a:cxnLst/>
            <a:rect l="l" t="t" r="r" b="b"/>
            <a:pathLst>
              <a:path w="9041490" h="6674919">
                <a:moveTo>
                  <a:pt x="0" y="0"/>
                </a:moveTo>
                <a:lnTo>
                  <a:pt x="9041490" y="0"/>
                </a:lnTo>
                <a:lnTo>
                  <a:pt x="9041490" y="6674918"/>
                </a:lnTo>
                <a:lnTo>
                  <a:pt x="0" y="6674918"/>
                </a:lnTo>
                <a:lnTo>
                  <a:pt x="0" y="0"/>
                </a:lnTo>
                <a:close/>
              </a:path>
            </a:pathLst>
          </a:custGeom>
          <a:blipFill>
            <a:blip r:embed="rId8"/>
            <a:stretch>
              <a:fillRect l="-12718" r="-2775" b="-6578"/>
            </a:stretch>
          </a:blipFill>
        </p:spPr>
        <p:txBody>
          <a:bodyPr/>
          <a:lstStyle/>
          <a:p>
            <a:endParaRPr lang="en-US"/>
          </a:p>
        </p:txBody>
      </p:sp>
      <p:grpSp>
        <p:nvGrpSpPr>
          <p:cNvPr id="8" name="Group 8"/>
          <p:cNvGrpSpPr/>
          <p:nvPr/>
        </p:nvGrpSpPr>
        <p:grpSpPr>
          <a:xfrm>
            <a:off x="15107602" y="6495097"/>
            <a:ext cx="2311717" cy="1003935"/>
            <a:chOff x="0" y="0"/>
            <a:chExt cx="3082290" cy="1338580"/>
          </a:xfrm>
        </p:grpSpPr>
        <p:sp>
          <p:nvSpPr>
            <p:cNvPr id="9" name="Freeform 9"/>
            <p:cNvSpPr/>
            <p:nvPr/>
          </p:nvSpPr>
          <p:spPr>
            <a:xfrm>
              <a:off x="38100" y="38100"/>
              <a:ext cx="2998470" cy="1266190"/>
            </a:xfrm>
            <a:custGeom>
              <a:avLst/>
              <a:gdLst/>
              <a:ahLst/>
              <a:cxnLst/>
              <a:rect l="l" t="t" r="r" b="b"/>
              <a:pathLst>
                <a:path w="2998470" h="1266190">
                  <a:moveTo>
                    <a:pt x="2586990" y="234950"/>
                  </a:moveTo>
                  <a:cubicBezTo>
                    <a:pt x="2190750" y="227330"/>
                    <a:pt x="2094230" y="191770"/>
                    <a:pt x="1960880" y="180340"/>
                  </a:cubicBezTo>
                  <a:cubicBezTo>
                    <a:pt x="1767840" y="166370"/>
                    <a:pt x="1485900" y="168910"/>
                    <a:pt x="1248410" y="184150"/>
                  </a:cubicBezTo>
                  <a:cubicBezTo>
                    <a:pt x="1008380" y="199390"/>
                    <a:pt x="690880" y="238760"/>
                    <a:pt x="529590" y="270510"/>
                  </a:cubicBezTo>
                  <a:cubicBezTo>
                    <a:pt x="447040" y="285750"/>
                    <a:pt x="391160" y="298450"/>
                    <a:pt x="344170" y="320040"/>
                  </a:cubicBezTo>
                  <a:cubicBezTo>
                    <a:pt x="309880" y="335280"/>
                    <a:pt x="285750" y="349250"/>
                    <a:pt x="264160" y="373380"/>
                  </a:cubicBezTo>
                  <a:cubicBezTo>
                    <a:pt x="241300" y="400050"/>
                    <a:pt x="227330" y="439420"/>
                    <a:pt x="214630" y="473710"/>
                  </a:cubicBezTo>
                  <a:cubicBezTo>
                    <a:pt x="201930" y="506730"/>
                    <a:pt x="194310" y="534670"/>
                    <a:pt x="189230" y="574040"/>
                  </a:cubicBezTo>
                  <a:cubicBezTo>
                    <a:pt x="182880" y="626110"/>
                    <a:pt x="167640" y="706120"/>
                    <a:pt x="185420" y="759460"/>
                  </a:cubicBezTo>
                  <a:cubicBezTo>
                    <a:pt x="200660" y="808990"/>
                    <a:pt x="250190" y="853440"/>
                    <a:pt x="283210" y="885190"/>
                  </a:cubicBezTo>
                  <a:cubicBezTo>
                    <a:pt x="307340" y="908050"/>
                    <a:pt x="321310" y="918210"/>
                    <a:pt x="356870" y="935990"/>
                  </a:cubicBezTo>
                  <a:cubicBezTo>
                    <a:pt x="426720" y="971550"/>
                    <a:pt x="598170" y="1023620"/>
                    <a:pt x="688340" y="1046480"/>
                  </a:cubicBezTo>
                  <a:cubicBezTo>
                    <a:pt x="746760" y="1062990"/>
                    <a:pt x="777240" y="1069340"/>
                    <a:pt x="838200" y="1075690"/>
                  </a:cubicBezTo>
                  <a:cubicBezTo>
                    <a:pt x="930910" y="1087120"/>
                    <a:pt x="1050290" y="1088390"/>
                    <a:pt x="1193800" y="1090930"/>
                  </a:cubicBezTo>
                  <a:cubicBezTo>
                    <a:pt x="1412240" y="1096010"/>
                    <a:pt x="1804670" y="1129030"/>
                    <a:pt x="2023110" y="1089660"/>
                  </a:cubicBezTo>
                  <a:cubicBezTo>
                    <a:pt x="2172970" y="1062990"/>
                    <a:pt x="2297430" y="999490"/>
                    <a:pt x="2391410" y="955040"/>
                  </a:cubicBezTo>
                  <a:cubicBezTo>
                    <a:pt x="2452370" y="925830"/>
                    <a:pt x="2482850" y="909320"/>
                    <a:pt x="2536190" y="868680"/>
                  </a:cubicBezTo>
                  <a:cubicBezTo>
                    <a:pt x="2613660" y="807720"/>
                    <a:pt x="2757170" y="685800"/>
                    <a:pt x="2797810" y="607060"/>
                  </a:cubicBezTo>
                  <a:cubicBezTo>
                    <a:pt x="2821940" y="560070"/>
                    <a:pt x="2818130" y="514350"/>
                    <a:pt x="2820670" y="476250"/>
                  </a:cubicBezTo>
                  <a:cubicBezTo>
                    <a:pt x="2823210" y="445770"/>
                    <a:pt x="2821940" y="421640"/>
                    <a:pt x="2818130" y="393700"/>
                  </a:cubicBezTo>
                  <a:cubicBezTo>
                    <a:pt x="2813050" y="360680"/>
                    <a:pt x="2804160" y="323850"/>
                    <a:pt x="2788920" y="292100"/>
                  </a:cubicBezTo>
                  <a:cubicBezTo>
                    <a:pt x="2774950" y="259080"/>
                    <a:pt x="2727960" y="203200"/>
                    <a:pt x="2730500" y="200660"/>
                  </a:cubicBezTo>
                  <a:cubicBezTo>
                    <a:pt x="2731770" y="199390"/>
                    <a:pt x="2788920" y="247650"/>
                    <a:pt x="2787650" y="260350"/>
                  </a:cubicBezTo>
                  <a:cubicBezTo>
                    <a:pt x="2786380" y="267970"/>
                    <a:pt x="2771140" y="273050"/>
                    <a:pt x="2759710" y="274320"/>
                  </a:cubicBezTo>
                  <a:cubicBezTo>
                    <a:pt x="2745740" y="275590"/>
                    <a:pt x="2720340" y="269240"/>
                    <a:pt x="2706370" y="256540"/>
                  </a:cubicBezTo>
                  <a:cubicBezTo>
                    <a:pt x="2689860" y="240030"/>
                    <a:pt x="2670810" y="204470"/>
                    <a:pt x="2672080" y="180340"/>
                  </a:cubicBezTo>
                  <a:cubicBezTo>
                    <a:pt x="2673350" y="156210"/>
                    <a:pt x="2693670" y="121920"/>
                    <a:pt x="2715260" y="109220"/>
                  </a:cubicBezTo>
                  <a:cubicBezTo>
                    <a:pt x="2736850" y="96520"/>
                    <a:pt x="2776220" y="96520"/>
                    <a:pt x="2797810" y="105410"/>
                  </a:cubicBezTo>
                  <a:cubicBezTo>
                    <a:pt x="2815590" y="111760"/>
                    <a:pt x="2830830" y="128270"/>
                    <a:pt x="2839720" y="144780"/>
                  </a:cubicBezTo>
                  <a:cubicBezTo>
                    <a:pt x="2847340" y="160020"/>
                    <a:pt x="2852420" y="181610"/>
                    <a:pt x="2848610" y="200660"/>
                  </a:cubicBezTo>
                  <a:cubicBezTo>
                    <a:pt x="2842260" y="222250"/>
                    <a:pt x="2818130" y="255270"/>
                    <a:pt x="2797810" y="266700"/>
                  </a:cubicBezTo>
                  <a:cubicBezTo>
                    <a:pt x="2781300" y="275590"/>
                    <a:pt x="2758440" y="275590"/>
                    <a:pt x="2740660" y="271780"/>
                  </a:cubicBezTo>
                  <a:cubicBezTo>
                    <a:pt x="2722880" y="267970"/>
                    <a:pt x="2703830" y="257810"/>
                    <a:pt x="2692400" y="242570"/>
                  </a:cubicBezTo>
                  <a:cubicBezTo>
                    <a:pt x="2679700" y="223520"/>
                    <a:pt x="2668270" y="184150"/>
                    <a:pt x="2674620" y="161290"/>
                  </a:cubicBezTo>
                  <a:cubicBezTo>
                    <a:pt x="2682240" y="137160"/>
                    <a:pt x="2707640" y="109220"/>
                    <a:pt x="2733040" y="101600"/>
                  </a:cubicBezTo>
                  <a:cubicBezTo>
                    <a:pt x="2763520" y="91440"/>
                    <a:pt x="2820670" y="102870"/>
                    <a:pt x="2849880" y="120650"/>
                  </a:cubicBezTo>
                  <a:cubicBezTo>
                    <a:pt x="2876550" y="137160"/>
                    <a:pt x="2908300" y="194310"/>
                    <a:pt x="2907030" y="195580"/>
                  </a:cubicBezTo>
                  <a:cubicBezTo>
                    <a:pt x="2907030" y="195580"/>
                    <a:pt x="2854960" y="135890"/>
                    <a:pt x="2856230" y="134620"/>
                  </a:cubicBezTo>
                  <a:cubicBezTo>
                    <a:pt x="2857500" y="132080"/>
                    <a:pt x="2898140" y="165100"/>
                    <a:pt x="2914650" y="185420"/>
                  </a:cubicBezTo>
                  <a:cubicBezTo>
                    <a:pt x="2931160" y="205740"/>
                    <a:pt x="2941320" y="229870"/>
                    <a:pt x="2952750" y="255270"/>
                  </a:cubicBezTo>
                  <a:cubicBezTo>
                    <a:pt x="2966720" y="281940"/>
                    <a:pt x="2987040" y="313690"/>
                    <a:pt x="2993390" y="344170"/>
                  </a:cubicBezTo>
                  <a:cubicBezTo>
                    <a:pt x="2998470" y="369570"/>
                    <a:pt x="2994660" y="391160"/>
                    <a:pt x="2992120" y="422910"/>
                  </a:cubicBezTo>
                  <a:cubicBezTo>
                    <a:pt x="2988310" y="471170"/>
                    <a:pt x="2975610" y="561340"/>
                    <a:pt x="2961640" y="607060"/>
                  </a:cubicBezTo>
                  <a:cubicBezTo>
                    <a:pt x="2952750" y="637540"/>
                    <a:pt x="2943860" y="652780"/>
                    <a:pt x="2927350" y="679450"/>
                  </a:cubicBezTo>
                  <a:cubicBezTo>
                    <a:pt x="2904490" y="717550"/>
                    <a:pt x="2868930" y="767080"/>
                    <a:pt x="2828290" y="814070"/>
                  </a:cubicBezTo>
                  <a:cubicBezTo>
                    <a:pt x="2778760" y="871220"/>
                    <a:pt x="2710180" y="941070"/>
                    <a:pt x="2642870" y="991870"/>
                  </a:cubicBezTo>
                  <a:cubicBezTo>
                    <a:pt x="2579370" y="1040130"/>
                    <a:pt x="2514600" y="1074420"/>
                    <a:pt x="2437130" y="1109980"/>
                  </a:cubicBezTo>
                  <a:cubicBezTo>
                    <a:pt x="2345690" y="1153160"/>
                    <a:pt x="2202180" y="1202690"/>
                    <a:pt x="2127250" y="1225550"/>
                  </a:cubicBezTo>
                  <a:cubicBezTo>
                    <a:pt x="2085340" y="1238250"/>
                    <a:pt x="2062480" y="1244600"/>
                    <a:pt x="2028190" y="1249680"/>
                  </a:cubicBezTo>
                  <a:cubicBezTo>
                    <a:pt x="1992630" y="1253490"/>
                    <a:pt x="1973580" y="1249680"/>
                    <a:pt x="1920240" y="1249680"/>
                  </a:cubicBezTo>
                  <a:cubicBezTo>
                    <a:pt x="1752600" y="1248410"/>
                    <a:pt x="1154430" y="1266190"/>
                    <a:pt x="895350" y="1242060"/>
                  </a:cubicBezTo>
                  <a:cubicBezTo>
                    <a:pt x="735330" y="1226820"/>
                    <a:pt x="615950" y="1197610"/>
                    <a:pt x="508000" y="1170940"/>
                  </a:cubicBezTo>
                  <a:cubicBezTo>
                    <a:pt x="430530" y="1150620"/>
                    <a:pt x="372110" y="1137920"/>
                    <a:pt x="309880" y="1106170"/>
                  </a:cubicBezTo>
                  <a:cubicBezTo>
                    <a:pt x="245110" y="1073150"/>
                    <a:pt x="173990" y="1013460"/>
                    <a:pt x="130810" y="975360"/>
                  </a:cubicBezTo>
                  <a:cubicBezTo>
                    <a:pt x="104140" y="952500"/>
                    <a:pt x="88900" y="937260"/>
                    <a:pt x="71120" y="910590"/>
                  </a:cubicBezTo>
                  <a:cubicBezTo>
                    <a:pt x="49530" y="880110"/>
                    <a:pt x="22860" y="843280"/>
                    <a:pt x="12700" y="800100"/>
                  </a:cubicBezTo>
                  <a:cubicBezTo>
                    <a:pt x="0" y="745490"/>
                    <a:pt x="5080" y="674370"/>
                    <a:pt x="13970" y="608330"/>
                  </a:cubicBezTo>
                  <a:cubicBezTo>
                    <a:pt x="24130" y="532130"/>
                    <a:pt x="54610" y="433070"/>
                    <a:pt x="80010" y="369570"/>
                  </a:cubicBezTo>
                  <a:cubicBezTo>
                    <a:pt x="96520" y="323850"/>
                    <a:pt x="113030" y="287020"/>
                    <a:pt x="135890" y="256540"/>
                  </a:cubicBezTo>
                  <a:cubicBezTo>
                    <a:pt x="156210" y="229870"/>
                    <a:pt x="171450" y="210820"/>
                    <a:pt x="204470" y="191770"/>
                  </a:cubicBezTo>
                  <a:cubicBezTo>
                    <a:pt x="256540" y="160020"/>
                    <a:pt x="363220" y="133350"/>
                    <a:pt x="439420" y="113030"/>
                  </a:cubicBezTo>
                  <a:cubicBezTo>
                    <a:pt x="509270" y="95250"/>
                    <a:pt x="572770" y="83820"/>
                    <a:pt x="641350" y="76200"/>
                  </a:cubicBezTo>
                  <a:cubicBezTo>
                    <a:pt x="711200" y="67310"/>
                    <a:pt x="774700" y="71120"/>
                    <a:pt x="857250" y="63500"/>
                  </a:cubicBezTo>
                  <a:cubicBezTo>
                    <a:pt x="967740" y="53340"/>
                    <a:pt x="1097280" y="22860"/>
                    <a:pt x="1248410" y="12700"/>
                  </a:cubicBezTo>
                  <a:cubicBezTo>
                    <a:pt x="1451610" y="1270"/>
                    <a:pt x="1778000" y="0"/>
                    <a:pt x="1971040" y="17780"/>
                  </a:cubicBezTo>
                  <a:cubicBezTo>
                    <a:pt x="2101850" y="30480"/>
                    <a:pt x="2190750" y="67310"/>
                    <a:pt x="2298700" y="77470"/>
                  </a:cubicBezTo>
                  <a:cubicBezTo>
                    <a:pt x="2402840" y="87630"/>
                    <a:pt x="2550160" y="63500"/>
                    <a:pt x="2606040" y="81280"/>
                  </a:cubicBezTo>
                  <a:cubicBezTo>
                    <a:pt x="2628900" y="87630"/>
                    <a:pt x="2641600" y="97790"/>
                    <a:pt x="2651760" y="111760"/>
                  </a:cubicBezTo>
                  <a:cubicBezTo>
                    <a:pt x="2660650" y="125730"/>
                    <a:pt x="2667000" y="148590"/>
                    <a:pt x="2664460" y="166370"/>
                  </a:cubicBezTo>
                  <a:cubicBezTo>
                    <a:pt x="2661920" y="182880"/>
                    <a:pt x="2651760" y="203200"/>
                    <a:pt x="2639060" y="214630"/>
                  </a:cubicBezTo>
                  <a:cubicBezTo>
                    <a:pt x="2626360" y="226060"/>
                    <a:pt x="2586990" y="234950"/>
                    <a:pt x="2586990" y="234950"/>
                  </a:cubicBezTo>
                </a:path>
              </a:pathLst>
            </a:custGeom>
            <a:solidFill>
              <a:srgbClr val="E7191F"/>
            </a:solidFill>
            <a:ln cap="sq">
              <a:noFill/>
              <a:prstDash val="solid"/>
              <a:miter/>
            </a:ln>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7FF"/>
        </a:solidFill>
        <a:effectLst/>
      </p:bgPr>
    </p:bg>
    <p:spTree>
      <p:nvGrpSpPr>
        <p:cNvPr id="1" name=""/>
        <p:cNvGrpSpPr/>
        <p:nvPr/>
      </p:nvGrpSpPr>
      <p:grpSpPr>
        <a:xfrm>
          <a:off x="0" y="0"/>
          <a:ext cx="0" cy="0"/>
          <a:chOff x="0" y="0"/>
          <a:chExt cx="0" cy="0"/>
        </a:xfrm>
      </p:grpSpPr>
      <p:sp>
        <p:nvSpPr>
          <p:cNvPr id="2" name="Freeform 2"/>
          <p:cNvSpPr/>
          <p:nvPr/>
        </p:nvSpPr>
        <p:spPr>
          <a:xfrm rot="849221">
            <a:off x="14082060" y="7960344"/>
            <a:ext cx="6354480" cy="4209843"/>
          </a:xfrm>
          <a:custGeom>
            <a:avLst/>
            <a:gdLst/>
            <a:ahLst/>
            <a:cxnLst/>
            <a:rect l="l" t="t" r="r" b="b"/>
            <a:pathLst>
              <a:path w="6354480" h="4209843">
                <a:moveTo>
                  <a:pt x="0" y="0"/>
                </a:moveTo>
                <a:lnTo>
                  <a:pt x="6354480" y="0"/>
                </a:lnTo>
                <a:lnTo>
                  <a:pt x="6354480" y="4209844"/>
                </a:lnTo>
                <a:lnTo>
                  <a:pt x="0" y="4209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266794">
            <a:off x="-2148540" y="-1072507"/>
            <a:ext cx="6354480" cy="4209843"/>
          </a:xfrm>
          <a:custGeom>
            <a:avLst/>
            <a:gdLst/>
            <a:ahLst/>
            <a:cxnLst/>
            <a:rect l="l" t="t" r="r" b="b"/>
            <a:pathLst>
              <a:path w="6354480" h="4209843">
                <a:moveTo>
                  <a:pt x="0" y="0"/>
                </a:moveTo>
                <a:lnTo>
                  <a:pt x="6354480" y="0"/>
                </a:lnTo>
                <a:lnTo>
                  <a:pt x="6354480" y="4209844"/>
                </a:lnTo>
                <a:lnTo>
                  <a:pt x="0" y="4209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90558" y="321015"/>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6950516" y="7023223"/>
            <a:ext cx="1337484" cy="1106768"/>
          </a:xfrm>
          <a:custGeom>
            <a:avLst/>
            <a:gdLst/>
            <a:ahLst/>
            <a:cxnLst/>
            <a:rect l="l" t="t" r="r" b="b"/>
            <a:pathLst>
              <a:path w="1337484" h="1106768">
                <a:moveTo>
                  <a:pt x="0" y="0"/>
                </a:moveTo>
                <a:lnTo>
                  <a:pt x="1337484" y="0"/>
                </a:lnTo>
                <a:lnTo>
                  <a:pt x="1337484" y="1106768"/>
                </a:lnTo>
                <a:lnTo>
                  <a:pt x="0" y="1106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1372499" y="1651292"/>
            <a:ext cx="5886801" cy="3903205"/>
          </a:xfrm>
          <a:custGeom>
            <a:avLst/>
            <a:gdLst/>
            <a:ahLst/>
            <a:cxnLst/>
            <a:rect l="l" t="t" r="r" b="b"/>
            <a:pathLst>
              <a:path w="5886801" h="3903205">
                <a:moveTo>
                  <a:pt x="0" y="0"/>
                </a:moveTo>
                <a:lnTo>
                  <a:pt x="5886801" y="0"/>
                </a:lnTo>
                <a:lnTo>
                  <a:pt x="5886801" y="3903205"/>
                </a:lnTo>
                <a:lnTo>
                  <a:pt x="0" y="3903205"/>
                </a:lnTo>
                <a:lnTo>
                  <a:pt x="0" y="0"/>
                </a:lnTo>
                <a:close/>
              </a:path>
            </a:pathLst>
          </a:custGeom>
          <a:blipFill>
            <a:blip r:embed="rId8"/>
            <a:stretch>
              <a:fillRect/>
            </a:stretch>
          </a:blipFill>
        </p:spPr>
        <p:txBody>
          <a:bodyPr/>
          <a:lstStyle/>
          <a:p>
            <a:endParaRPr lang="en-US"/>
          </a:p>
        </p:txBody>
      </p:sp>
      <p:sp>
        <p:nvSpPr>
          <p:cNvPr id="7" name="Freeform 7"/>
          <p:cNvSpPr/>
          <p:nvPr/>
        </p:nvSpPr>
        <p:spPr>
          <a:xfrm>
            <a:off x="10571819" y="5830722"/>
            <a:ext cx="5564084" cy="3894859"/>
          </a:xfrm>
          <a:custGeom>
            <a:avLst/>
            <a:gdLst/>
            <a:ahLst/>
            <a:cxnLst/>
            <a:rect l="l" t="t" r="r" b="b"/>
            <a:pathLst>
              <a:path w="5564084" h="3894859">
                <a:moveTo>
                  <a:pt x="0" y="0"/>
                </a:moveTo>
                <a:lnTo>
                  <a:pt x="5564084" y="0"/>
                </a:lnTo>
                <a:lnTo>
                  <a:pt x="5564084" y="3894859"/>
                </a:lnTo>
                <a:lnTo>
                  <a:pt x="0" y="3894859"/>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1927615" y="1867275"/>
            <a:ext cx="9040657" cy="1927331"/>
          </a:xfrm>
          <a:prstGeom prst="rect">
            <a:avLst/>
          </a:prstGeom>
        </p:spPr>
        <p:txBody>
          <a:bodyPr lIns="0" tIns="0" rIns="0" bIns="0" rtlCol="0" anchor="t">
            <a:spAutoFit/>
          </a:bodyPr>
          <a:lstStyle/>
          <a:p>
            <a:pPr algn="ctr">
              <a:lnSpc>
                <a:spcPts val="5281"/>
              </a:lnSpc>
            </a:pPr>
            <a:r>
              <a:rPr lang="en-US" sz="4890">
                <a:solidFill>
                  <a:srgbClr val="00A9E0"/>
                </a:solidFill>
                <a:latin typeface="Fredoka"/>
                <a:ea typeface="Fredoka"/>
                <a:cs typeface="Fredoka"/>
                <a:sym typeface="Fredoka"/>
              </a:rPr>
              <a:t>Over half of the kids today in America are playing Roblox!</a:t>
            </a:r>
          </a:p>
          <a:p>
            <a:pPr algn="ctr">
              <a:lnSpc>
                <a:spcPts val="4633"/>
              </a:lnSpc>
            </a:pPr>
            <a:r>
              <a:rPr lang="en-US" sz="4290" b="1">
                <a:solidFill>
                  <a:srgbClr val="00A9E0"/>
                </a:solidFill>
                <a:latin typeface="Noto Serif Bold"/>
                <a:ea typeface="Noto Serif Bold"/>
                <a:cs typeface="Noto Serif Bold"/>
                <a:sym typeface="Noto Serif Bold"/>
              </a:rPr>
              <a:t> </a:t>
            </a:r>
          </a:p>
        </p:txBody>
      </p:sp>
      <p:sp>
        <p:nvSpPr>
          <p:cNvPr id="9" name="TextBox 9"/>
          <p:cNvSpPr txBox="1"/>
          <p:nvPr/>
        </p:nvSpPr>
        <p:spPr>
          <a:xfrm>
            <a:off x="3176628" y="406740"/>
            <a:ext cx="11934744" cy="1131570"/>
          </a:xfrm>
          <a:prstGeom prst="rect">
            <a:avLst/>
          </a:prstGeom>
        </p:spPr>
        <p:txBody>
          <a:bodyPr lIns="0" tIns="0" rIns="0" bIns="0" rtlCol="0" anchor="t">
            <a:spAutoFit/>
          </a:bodyPr>
          <a:lstStyle/>
          <a:p>
            <a:pPr algn="ctr">
              <a:lnSpc>
                <a:spcPts val="8640"/>
              </a:lnSpc>
              <a:spcBef>
                <a:spcPct val="0"/>
              </a:spcBef>
            </a:pPr>
            <a:r>
              <a:rPr lang="en-US" sz="8000">
                <a:solidFill>
                  <a:srgbClr val="00A9E0"/>
                </a:solidFill>
                <a:latin typeface="Fredoka"/>
                <a:ea typeface="Fredoka"/>
                <a:cs typeface="Fredoka"/>
                <a:sym typeface="Fredoka"/>
              </a:rPr>
              <a:t>Style Society PR Plan </a:t>
            </a:r>
          </a:p>
        </p:txBody>
      </p:sp>
      <p:sp>
        <p:nvSpPr>
          <p:cNvPr id="10" name="TextBox 10"/>
          <p:cNvSpPr txBox="1"/>
          <p:nvPr/>
        </p:nvSpPr>
        <p:spPr>
          <a:xfrm>
            <a:off x="491504" y="3823181"/>
            <a:ext cx="9557595" cy="5031676"/>
          </a:xfrm>
          <a:prstGeom prst="rect">
            <a:avLst/>
          </a:prstGeom>
        </p:spPr>
        <p:txBody>
          <a:bodyPr lIns="0" tIns="0" rIns="0" bIns="0" rtlCol="0" anchor="t">
            <a:spAutoFit/>
          </a:bodyPr>
          <a:lstStyle/>
          <a:p>
            <a:pPr algn="ctr">
              <a:lnSpc>
                <a:spcPts val="3305"/>
              </a:lnSpc>
              <a:spcBef>
                <a:spcPct val="0"/>
              </a:spcBef>
            </a:pPr>
            <a:r>
              <a:rPr lang="en-US" sz="3060">
                <a:solidFill>
                  <a:srgbClr val="00A9E0"/>
                </a:solidFill>
                <a:latin typeface="Noto Serif"/>
                <a:ea typeface="Noto Serif"/>
                <a:cs typeface="Noto Serif"/>
                <a:sym typeface="Noto Serif"/>
              </a:rPr>
              <a:t>Roblox has a type of game called Tycoons where you can customize your virtual world of different realities such as restaurants, theme parks, resorts, and now style society. Kids are obsessed with these Tycoon worlds because you can be a part of these worlds in any way. </a:t>
            </a:r>
          </a:p>
          <a:p>
            <a:pPr algn="ctr">
              <a:lnSpc>
                <a:spcPts val="3305"/>
              </a:lnSpc>
              <a:spcBef>
                <a:spcPct val="0"/>
              </a:spcBef>
            </a:pPr>
            <a:r>
              <a:rPr lang="en-US" sz="3060">
                <a:solidFill>
                  <a:srgbClr val="00A9E0"/>
                </a:solidFill>
                <a:latin typeface="Noto Serif"/>
                <a:ea typeface="Noto Serif"/>
                <a:cs typeface="Noto Serif"/>
                <a:sym typeface="Noto Serif"/>
              </a:rPr>
              <a:t>In Style Society, kids can choose to be employed and help others make outfits or they can shop virtually in the Style Society section! Having kids interact virtually with their friends will make them more excited to come shop in person and also feel contected to store.</a:t>
            </a:r>
            <a:r>
              <a:rPr lang="en-US" sz="3060">
                <a:solidFill>
                  <a:srgbClr val="000000"/>
                </a:solidFill>
                <a:latin typeface="Noto Serif"/>
                <a:ea typeface="Noto Serif"/>
                <a:cs typeface="Noto Serif"/>
                <a:sym typeface="Noto Serif"/>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1665</Words>
  <Application>Microsoft Macintosh PowerPoint</Application>
  <PresentationFormat>Custom</PresentationFormat>
  <Paragraphs>214</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Fredoka</vt:lpstr>
      <vt:lpstr>Calibri</vt:lpstr>
      <vt:lpstr>Catamaran Bold</vt:lpstr>
      <vt:lpstr>Arial</vt:lpstr>
      <vt:lpstr>Noto Serif Bold</vt:lpstr>
      <vt:lpstr>Noto Serif</vt:lpstr>
      <vt:lpstr>Catamaran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Playful Kids &amp; Baby Store Presentation</dc:title>
  <cp:lastModifiedBy>Ben Schott</cp:lastModifiedBy>
  <cp:revision>2</cp:revision>
  <dcterms:created xsi:type="dcterms:W3CDTF">2006-08-16T00:00:00Z</dcterms:created>
  <dcterms:modified xsi:type="dcterms:W3CDTF">2024-10-06T01:33:16Z</dcterms:modified>
  <dc:identifier>DAGIbrNRK9E</dc:identifier>
</cp:coreProperties>
</file>